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8"/>
  </p:notesMasterIdLst>
  <p:handoutMasterIdLst>
    <p:handoutMasterId r:id="rId19"/>
  </p:handoutMasterIdLst>
  <p:sldIdLst>
    <p:sldId id="268" r:id="rId3"/>
    <p:sldId id="264" r:id="rId4"/>
    <p:sldId id="272" r:id="rId5"/>
    <p:sldId id="273" r:id="rId6"/>
    <p:sldId id="276" r:id="rId7"/>
    <p:sldId id="277" r:id="rId8"/>
    <p:sldId id="288" r:id="rId9"/>
    <p:sldId id="279" r:id="rId10"/>
    <p:sldId id="280" r:id="rId11"/>
    <p:sldId id="282" r:id="rId12"/>
    <p:sldId id="283" r:id="rId13"/>
    <p:sldId id="285" r:id="rId14"/>
    <p:sldId id="287" r:id="rId15"/>
    <p:sldId id="286" r:id="rId16"/>
    <p:sldId id="284"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
      <p:font typeface="Roboto" panose="020B060402020202020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B1A6"/>
    <a:srgbClr val="FAC247"/>
    <a:srgbClr val="67BE87"/>
    <a:srgbClr val="EE9BC3"/>
    <a:srgbClr val="F6A25C"/>
    <a:srgbClr val="8370B0"/>
    <a:srgbClr val="F9BD95"/>
    <a:srgbClr val="EEBCD9"/>
    <a:srgbClr val="C1DFC5"/>
    <a:srgbClr val="FDD1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130" autoAdjust="0"/>
  </p:normalViewPr>
  <p:slideViewPr>
    <p:cSldViewPr snapToGrid="0" showGuides="1">
      <p:cViewPr varScale="1">
        <p:scale>
          <a:sx n="62" d="100"/>
          <a:sy n="62" d="100"/>
        </p:scale>
        <p:origin x="160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1.xml"/><Relationship Id="rId21" Type="http://schemas.openxmlformats.org/officeDocument/2006/relationships/font" Target="fonts/font2.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8.xml"/><Relationship Id="rId19" Type="http://schemas.openxmlformats.org/officeDocument/2006/relationships/handoutMaster" Target="handoutMasters/handoutMaster1.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05/09/2023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Arial" panose="020B0604020202020204" pitchFamily="34" charset="0"/>
              </a:rPr>
              <a:t>It can be interesting to see how many ways there are to spell other sounds – try ‘</a:t>
            </a:r>
            <a:r>
              <a:rPr lang="en-GB" sz="1800" b="0" i="0" u="none" strike="noStrike" dirty="0" err="1">
                <a:solidFill>
                  <a:srgbClr val="000000"/>
                </a:solidFill>
                <a:effectLst/>
                <a:latin typeface="Arial" panose="020B0604020202020204" pitchFamily="34" charset="0"/>
              </a:rPr>
              <a:t>igh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ee</a:t>
            </a:r>
            <a:r>
              <a:rPr lang="en-GB" sz="1800" b="0" i="0" u="none" strike="noStrike" dirty="0">
                <a:solidFill>
                  <a:srgbClr val="000000"/>
                </a:solidFill>
                <a:effectLst/>
                <a:latin typeface="Arial" panose="020B0604020202020204" pitchFamily="34" charset="0"/>
              </a:rPr>
              <a:t>’ or ‘ow’.</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Arial" panose="020B0604020202020204" pitchFamily="34" charset="0"/>
              </a:rPr>
              <a:t>A fun way to learn blending with young children is to talk to them in segmented words, for example ‘Please g – e – t’ the ‘m – </a:t>
            </a:r>
            <a:r>
              <a:rPr lang="en-GB" sz="1800" b="0" i="0" u="none" strike="noStrike" dirty="0" err="1">
                <a:solidFill>
                  <a:srgbClr val="000000"/>
                </a:solidFill>
                <a:effectLst/>
                <a:latin typeface="Arial" panose="020B0604020202020204" pitchFamily="34" charset="0"/>
              </a:rPr>
              <a:t>i</a:t>
            </a:r>
            <a:r>
              <a:rPr lang="en-GB" sz="1800" b="0" i="0" u="none" strike="noStrike" dirty="0">
                <a:solidFill>
                  <a:srgbClr val="000000"/>
                </a:solidFill>
                <a:effectLst/>
                <a:latin typeface="Arial" panose="020B0604020202020204" pitchFamily="34" charset="0"/>
              </a:rPr>
              <a:t> – l – k’ out of the ‘f – r – </a:t>
            </a:r>
            <a:r>
              <a:rPr lang="en-GB" sz="1800" b="0" i="0" u="none" strike="noStrike" dirty="0" err="1">
                <a:solidFill>
                  <a:srgbClr val="000000"/>
                </a:solidFill>
                <a:effectLst/>
                <a:latin typeface="Arial" panose="020B0604020202020204" pitchFamily="34" charset="0"/>
              </a:rPr>
              <a:t>i</a:t>
            </a:r>
            <a:r>
              <a:rPr lang="en-GB" sz="1800" b="0" i="0" u="none" strike="noStrike" dirty="0">
                <a:solidFill>
                  <a:srgbClr val="000000"/>
                </a:solidFill>
                <a:effectLst/>
                <a:latin typeface="Arial" panose="020B0604020202020204" pitchFamily="34" charset="0"/>
              </a:rPr>
              <a:t> – </a:t>
            </a:r>
            <a:r>
              <a:rPr lang="en-GB" sz="1800" b="0" i="0" u="none" strike="noStrike" dirty="0" err="1">
                <a:solidFill>
                  <a:srgbClr val="000000"/>
                </a:solidFill>
                <a:effectLst/>
                <a:latin typeface="Arial" panose="020B0604020202020204" pitchFamily="34" charset="0"/>
              </a:rPr>
              <a:t>dge</a:t>
            </a:r>
            <a:r>
              <a:rPr lang="en-GB" sz="1800" b="0" i="0" u="none" strike="noStrike" dirty="0">
                <a:solidFill>
                  <a:srgbClr val="000000"/>
                </a:solidFill>
                <a:effectLst/>
                <a:latin typeface="Arial" panose="020B0604020202020204" pitchFamily="34" charset="0"/>
              </a:rPr>
              <a:t>’.</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Arial" panose="020B0604020202020204" pitchFamily="34" charset="0"/>
              </a:rPr>
              <a:t>When children begin to segment to spell they will often use the wrong spelling of phonemes, for example ‘I luv </a:t>
            </a:r>
            <a:r>
              <a:rPr lang="en-GB" sz="1800" b="0" i="0" u="none" strike="noStrike" dirty="0" err="1">
                <a:solidFill>
                  <a:srgbClr val="000000"/>
                </a:solidFill>
                <a:effectLst/>
                <a:latin typeface="Arial" panose="020B0604020202020204" pitchFamily="34" charset="0"/>
              </a:rPr>
              <a:t>yoo</a:t>
            </a:r>
            <a:r>
              <a:rPr lang="en-GB" sz="1800" b="0" i="0" u="none" strike="noStrike" dirty="0">
                <a:solidFill>
                  <a:srgbClr val="000000"/>
                </a:solidFill>
                <a:effectLst/>
                <a:latin typeface="Arial" panose="020B0604020202020204" pitchFamily="34" charset="0"/>
              </a:rPr>
              <a:t>’ or ‘</a:t>
            </a:r>
            <a:r>
              <a:rPr lang="en-GB" sz="1800" b="0" i="0" u="none" strike="noStrike" dirty="0" err="1">
                <a:solidFill>
                  <a:srgbClr val="000000"/>
                </a:solidFill>
                <a:effectLst/>
                <a:latin typeface="Arial" panose="020B0604020202020204" pitchFamily="34" charset="0"/>
              </a:rPr>
              <a:t>Migh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naym</a:t>
            </a:r>
            <a:r>
              <a:rPr lang="en-GB" sz="1800" b="0" i="0" u="none" strike="noStrike" dirty="0">
                <a:solidFill>
                  <a:srgbClr val="000000"/>
                </a:solidFill>
                <a:effectLst/>
                <a:latin typeface="Arial" panose="020B0604020202020204" pitchFamily="34" charset="0"/>
              </a:rPr>
              <a:t> is…’. This is not a problem, as the key skill at this stage is that they can hear the sounds in the words and have a go at writing them down.</a:t>
            </a: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1159411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Arial" panose="020B0604020202020204" pitchFamily="34" charset="0"/>
              </a:rPr>
              <a:t>Typically, children begin to develop the listening skills essential to phonics in their preschool years. Some children begin to learn letter sounds at preschool but most children will begin their main phonics learning once they start their reception year at primary school (age 4-5). This teaching continues through year 1 (age 5-6) and into year 2 (age 6-7) until the child is a confident and fluent reader.</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Once children are fluent readers, the emphasis in reading teaching moves more towards comprehension and analysis skills.</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Book skills include holding books correctly, turning pages right to left, recognising that print represents words, talking about pictures, retelling familiar stories, asking and answering questions about stories and non-fiction texts and treating books with respect.</a:t>
            </a: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23855126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4000" b="0" i="0" dirty="0">
                <a:solidFill>
                  <a:srgbClr val="444746"/>
                </a:solidFill>
                <a:effectLst/>
                <a:latin typeface="Google Sans"/>
              </a:rPr>
              <a:t>Phonics is taught in phases and typically is taught between </a:t>
            </a:r>
            <a:r>
              <a:rPr lang="en-GB" sz="4000" b="0" i="0" dirty="0" smtClean="0">
                <a:solidFill>
                  <a:srgbClr val="444746"/>
                </a:solidFill>
                <a:effectLst/>
                <a:latin typeface="Google Sans"/>
              </a:rPr>
              <a:t>Nursery </a:t>
            </a:r>
            <a:r>
              <a:rPr lang="en-GB" sz="4000" b="0" i="0" dirty="0">
                <a:solidFill>
                  <a:srgbClr val="444746"/>
                </a:solidFill>
                <a:effectLst/>
                <a:latin typeface="Google Sans"/>
              </a:rPr>
              <a:t>and Year 2. However, some children in older years might take part in phonics interventions if there are any gaps in their knowledge.</a:t>
            </a:r>
            <a:r>
              <a:rPr lang="en-GB" sz="4000" dirty="0"/>
              <a:t/>
            </a:r>
            <a:br>
              <a:rPr lang="en-GB" sz="4000" dirty="0"/>
            </a:br>
            <a:r>
              <a:rPr lang="en-GB" sz="4000" dirty="0"/>
              <a:t/>
            </a:r>
            <a:br>
              <a:rPr lang="en-GB" sz="4000" dirty="0"/>
            </a:br>
            <a:r>
              <a:rPr lang="en-GB" sz="4000" b="0" i="0" dirty="0">
                <a:solidFill>
                  <a:srgbClr val="444746"/>
                </a:solidFill>
                <a:effectLst/>
                <a:latin typeface="Google Sans"/>
              </a:rPr>
              <a:t>Typical progression in Phonics is as follows:</a:t>
            </a:r>
            <a:r>
              <a:rPr lang="en-GB" sz="4000" dirty="0"/>
              <a:t/>
            </a:r>
            <a:br>
              <a:rPr lang="en-GB" sz="4000" dirty="0"/>
            </a:br>
            <a:r>
              <a:rPr lang="en-GB" sz="4000" dirty="0"/>
              <a:t/>
            </a:r>
            <a:br>
              <a:rPr lang="en-GB" sz="4000" dirty="0"/>
            </a:br>
            <a:r>
              <a:rPr lang="en-GB" sz="4000" b="0" i="0" dirty="0">
                <a:solidFill>
                  <a:srgbClr val="444746"/>
                </a:solidFill>
                <a:effectLst/>
                <a:latin typeface="Google Sans"/>
              </a:rPr>
              <a:t>Phase One - </a:t>
            </a:r>
            <a:r>
              <a:rPr lang="en-GB" sz="4000" b="0" i="0" dirty="0" smtClean="0">
                <a:solidFill>
                  <a:srgbClr val="444746"/>
                </a:solidFill>
                <a:effectLst/>
                <a:latin typeface="Google Sans"/>
              </a:rPr>
              <a:t>nursery-reception</a:t>
            </a:r>
            <a:r>
              <a:rPr lang="en-GB" sz="4000" dirty="0"/>
              <a:t/>
            </a:r>
            <a:br>
              <a:rPr lang="en-GB" sz="4000" dirty="0"/>
            </a:br>
            <a:r>
              <a:rPr lang="en-GB" sz="4000" b="0" i="0" dirty="0">
                <a:solidFill>
                  <a:srgbClr val="444746"/>
                </a:solidFill>
                <a:effectLst/>
                <a:latin typeface="Google Sans"/>
              </a:rPr>
              <a:t>Phase Two - </a:t>
            </a:r>
            <a:r>
              <a:rPr lang="en-GB" sz="4000" b="0" i="0" dirty="0" smtClean="0">
                <a:solidFill>
                  <a:srgbClr val="444746"/>
                </a:solidFill>
                <a:effectLst/>
                <a:latin typeface="Google Sans"/>
              </a:rPr>
              <a:t>reception</a:t>
            </a:r>
            <a:r>
              <a:rPr lang="en-GB" sz="4000" dirty="0"/>
              <a:t/>
            </a:r>
            <a:br>
              <a:rPr lang="en-GB" sz="4000" dirty="0"/>
            </a:br>
            <a:r>
              <a:rPr lang="en-GB" sz="4000" b="0" i="0" dirty="0">
                <a:solidFill>
                  <a:srgbClr val="444746"/>
                </a:solidFill>
                <a:effectLst/>
                <a:latin typeface="Google Sans"/>
              </a:rPr>
              <a:t>Phase Three - </a:t>
            </a:r>
            <a:r>
              <a:rPr lang="en-GB" sz="4000" b="0" i="0" dirty="0" smtClean="0">
                <a:solidFill>
                  <a:srgbClr val="444746"/>
                </a:solidFill>
                <a:effectLst/>
                <a:latin typeface="Google Sans"/>
              </a:rPr>
              <a:t>reception</a:t>
            </a:r>
            <a:r>
              <a:rPr lang="en-GB" sz="4000" dirty="0"/>
              <a:t/>
            </a:r>
            <a:br>
              <a:rPr lang="en-GB" sz="4000" dirty="0"/>
            </a:br>
            <a:r>
              <a:rPr lang="en-GB" sz="4000" b="0" i="0" dirty="0">
                <a:solidFill>
                  <a:srgbClr val="444746"/>
                </a:solidFill>
                <a:effectLst/>
                <a:latin typeface="Google Sans"/>
              </a:rPr>
              <a:t>Phase Four - </a:t>
            </a:r>
            <a:r>
              <a:rPr lang="en-GB" sz="4000" b="0" i="0" dirty="0" smtClean="0">
                <a:solidFill>
                  <a:srgbClr val="444746"/>
                </a:solidFill>
                <a:effectLst/>
                <a:latin typeface="Google Sans"/>
              </a:rPr>
              <a:t>reception</a:t>
            </a:r>
            <a:r>
              <a:rPr lang="en-GB" sz="4000" dirty="0"/>
              <a:t/>
            </a:r>
            <a:br>
              <a:rPr lang="en-GB" sz="4000" dirty="0"/>
            </a:br>
            <a:r>
              <a:rPr lang="en-GB" sz="4000" b="0" i="0" dirty="0">
                <a:solidFill>
                  <a:srgbClr val="444746"/>
                </a:solidFill>
                <a:effectLst/>
                <a:latin typeface="Google Sans"/>
              </a:rPr>
              <a:t>Phase Five - year 1</a:t>
            </a:r>
            <a:r>
              <a:rPr lang="en-GB" sz="4000" dirty="0"/>
              <a:t/>
            </a:r>
            <a:br>
              <a:rPr lang="en-GB" sz="4000" dirty="0"/>
            </a:br>
            <a:r>
              <a:rPr lang="en-GB" sz="4000" b="0" i="0" dirty="0">
                <a:solidFill>
                  <a:srgbClr val="444746"/>
                </a:solidFill>
                <a:effectLst/>
                <a:latin typeface="Google Sans"/>
              </a:rPr>
              <a:t>Phase Six - year 2</a:t>
            </a:r>
            <a:endParaRPr lang="en-GB"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1921796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Assessment at the end of a phase will usually involve asking children to name sounds to check that they know all of the Phase 2 sounds before they move on to Phase 3. Teachers may also assess ability to blend sounds to read words.</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377928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Environmental sounds – sounds we hear around us every day; listening to and imitating sounds; how to be a good listener. Ideas – make sounds to copy, e.g.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zzzzzz</a:t>
            </a:r>
            <a:r>
              <a:rPr lang="en-GB" sz="1800" b="0" i="0" u="none" strike="noStrike" dirty="0">
                <a:solidFill>
                  <a:srgbClr val="000000"/>
                </a:solidFill>
                <a:effectLst/>
                <a:latin typeface="Calibri" panose="020F0502020204030204" pitchFamily="34" charset="0"/>
              </a:rPr>
              <a:t>, p-p-p-p; go on a ‘listening walk’ – what can you hear?; talk about how to be a good listener; sing songs that require repetition and response, e.g. ‘Old MacDonald’.</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Instrumental sounds – listening to and discriminating the sounds made by different instruments. Ideas – make sounds with a range of different instruments (non-musical instruments such as pots, pans, home-made shakers will all do); play an echo game where children have to copy a rhythm; hide an instrument behind a box or screen and play it, children have to say which instrument you are playing.</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Body percussion – using the body to create sounds and follow a song, rhyme or beat. Ideas – sing songs that require actions, such as ‘Wind the Bobbin Up’, ‘Heads, Shoulders, Knees and Toes’, ‘If You’re Happy and You Know It, Clap Your Hands’; pass a body percussion sound around a group, e.g. sit in a circle or opposite one another, take turns to produce a body percussion sound which is then passed on, e.g. tap on shoulders, clap hands, stamp feet.</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Rhythm and rhyme – recognising rhythms and rhymes in songs, speech and nursery rhymes. Ideas – sing and chant rhyming songs; read stories with repetition and rhyme, e.g. ‘The Gingerbread Man’, ‘Each Peach Pear Plum’; play a matching game with pictures of rhyming objects, e.g. frog/dog, hat/cat, mouse/house; clap the rhythm of phrases and rhymes or the syllables in words or names; play ‘I Spy’ – ‘I spy, with my little eye, something that rhymes with….’ Example game on next </a:t>
            </a:r>
            <a:r>
              <a:rPr lang="en-GB" sz="1800" b="0" i="0" u="none" strike="noStrike" dirty="0">
                <a:solidFill>
                  <a:srgbClr val="FF0000"/>
                </a:solidFill>
                <a:effectLst/>
                <a:latin typeface="Calibri" panose="020F0502020204030204" pitchFamily="34" charset="0"/>
              </a:rPr>
              <a:t>slide</a:t>
            </a:r>
            <a:r>
              <a:rPr lang="en-GB" sz="1800" b="0" i="0" u="none" strike="noStrike" dirty="0">
                <a:solidFill>
                  <a:srgbClr val="000000"/>
                </a:solidFill>
                <a:effectLst/>
                <a:latin typeface="Calibri" panose="020F0502020204030204" pitchFamily="34" charset="0"/>
              </a:rPr>
              <a:t>.</a:t>
            </a: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42835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1" i="0" u="none" strike="noStrike" dirty="0">
                <a:solidFill>
                  <a:srgbClr val="000000"/>
                </a:solidFill>
                <a:effectLst/>
                <a:latin typeface="Calibri" panose="020F0502020204030204" pitchFamily="34" charset="0"/>
              </a:rPr>
              <a:t>Set 1:</a:t>
            </a:r>
            <a:r>
              <a:rPr lang="en-GB" sz="1800" b="0" i="0" u="none" strike="noStrike" dirty="0">
                <a:solidFill>
                  <a:srgbClr val="000000"/>
                </a:solidFill>
                <a:effectLst/>
                <a:latin typeface="Calibri" panose="020F0502020204030204" pitchFamily="34" charset="0"/>
              </a:rPr>
              <a:t> s, a, t, p</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2:</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i</a:t>
            </a:r>
            <a:r>
              <a:rPr lang="en-GB" sz="1800" b="0" i="0" u="none" strike="noStrike" dirty="0">
                <a:solidFill>
                  <a:srgbClr val="000000"/>
                </a:solidFill>
                <a:effectLst/>
                <a:latin typeface="Calibri" panose="020F0502020204030204" pitchFamily="34" charset="0"/>
              </a:rPr>
              <a:t>, n, m, d</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3:</a:t>
            </a:r>
            <a:r>
              <a:rPr lang="en-GB" sz="1800" b="0" i="0" u="none" strike="noStrike" dirty="0">
                <a:solidFill>
                  <a:srgbClr val="000000"/>
                </a:solidFill>
                <a:effectLst/>
                <a:latin typeface="Calibri" panose="020F0502020204030204" pitchFamily="34" charset="0"/>
              </a:rPr>
              <a:t> g, o, c, k</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4:</a:t>
            </a:r>
            <a:r>
              <a:rPr lang="en-GB" sz="1800" b="0" i="0" u="none" strike="noStrike" dirty="0">
                <a:solidFill>
                  <a:srgbClr val="000000"/>
                </a:solidFill>
                <a:effectLst/>
                <a:latin typeface="Calibri" panose="020F0502020204030204" pitchFamily="34" charset="0"/>
              </a:rPr>
              <a:t> ck, e, u, r</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5:</a:t>
            </a:r>
            <a:r>
              <a:rPr lang="en-GB" sz="1800" b="0" i="0" u="none" strike="noStrike" dirty="0">
                <a:solidFill>
                  <a:srgbClr val="000000"/>
                </a:solidFill>
                <a:effectLst/>
                <a:latin typeface="Calibri" panose="020F0502020204030204" pitchFamily="34" charset="0"/>
              </a:rPr>
              <a:t> h, b, f, ff, l, </a:t>
            </a:r>
            <a:r>
              <a:rPr lang="en-GB" sz="1800" b="0" i="0" u="none" strike="noStrike" dirty="0" err="1">
                <a:solidFill>
                  <a:srgbClr val="000000"/>
                </a:solidFill>
                <a:effectLst/>
                <a:latin typeface="Calibri" panose="020F0502020204030204" pitchFamily="34" charset="0"/>
              </a:rPr>
              <a:t>ll</a:t>
            </a:r>
            <a:r>
              <a:rPr lang="en-GB" sz="1800" b="0" i="0" u="none" strike="noStrike" dirty="0">
                <a:solidFill>
                  <a:srgbClr val="000000"/>
                </a:solidFill>
                <a:effectLst/>
                <a:latin typeface="Calibri" panose="020F0502020204030204" pitchFamily="34" charset="0"/>
              </a:rPr>
              <a:t>, ss</a:t>
            </a:r>
            <a:endParaRPr lang="en-GB" sz="4000" b="0" dirty="0">
              <a:effectLst/>
            </a:endParaRPr>
          </a:p>
          <a:p>
            <a:pPr rtl="0">
              <a:spcBef>
                <a:spcPts val="0"/>
              </a:spcBef>
              <a:spcAft>
                <a:spcPts val="0"/>
              </a:spcAft>
            </a:pPr>
            <a:r>
              <a:rPr lang="en-GB" sz="4000" b="0" dirty="0">
                <a:effectLst/>
              </a:rPr>
              <a:t/>
            </a:r>
            <a:br>
              <a:rPr lang="en-GB" sz="4000" b="0" dirty="0">
                <a:effectLst/>
              </a:rPr>
            </a:br>
            <a:r>
              <a:rPr lang="en-GB" sz="1800" b="0" i="0" u="none" strike="noStrike" dirty="0">
                <a:solidFill>
                  <a:srgbClr val="000000"/>
                </a:solidFill>
                <a:effectLst/>
                <a:latin typeface="Calibri" panose="020F0502020204030204" pitchFamily="34" charset="0"/>
              </a:rPr>
              <a:t>Phase 2 usually begins when children start their formal education in reception, though some preschools may also begin to teach letter sounds.</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605285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1" i="0" u="none" strike="noStrike" dirty="0">
                <a:solidFill>
                  <a:srgbClr val="000000"/>
                </a:solidFill>
                <a:effectLst/>
                <a:latin typeface="Arial" panose="020B0604020202020204" pitchFamily="34" charset="0"/>
              </a:rPr>
              <a:t>Set 6:</a:t>
            </a:r>
            <a:r>
              <a:rPr lang="en-GB" sz="1800" b="0" i="0" u="none" strike="noStrike" dirty="0">
                <a:solidFill>
                  <a:srgbClr val="000000"/>
                </a:solidFill>
                <a:effectLst/>
                <a:latin typeface="Arial" panose="020B0604020202020204" pitchFamily="34" charset="0"/>
              </a:rPr>
              <a:t> j, v, w, x</a:t>
            </a:r>
            <a:endParaRPr lang="en-GB" sz="4000" b="0" dirty="0">
              <a:effectLst/>
            </a:endParaRPr>
          </a:p>
          <a:p>
            <a:pPr rtl="0">
              <a:spcBef>
                <a:spcPts val="0"/>
              </a:spcBef>
              <a:spcAft>
                <a:spcPts val="0"/>
              </a:spcAft>
            </a:pPr>
            <a:r>
              <a:rPr lang="en-GB" sz="1800" b="1" i="0" u="none" strike="noStrike" dirty="0">
                <a:solidFill>
                  <a:srgbClr val="000000"/>
                </a:solidFill>
                <a:effectLst/>
                <a:latin typeface="Arial" panose="020B0604020202020204" pitchFamily="34" charset="0"/>
              </a:rPr>
              <a:t>Set 7:</a:t>
            </a:r>
            <a:r>
              <a:rPr lang="en-GB" sz="1800" b="0" i="0" u="none" strike="noStrike" dirty="0">
                <a:solidFill>
                  <a:srgbClr val="000000"/>
                </a:solidFill>
                <a:effectLst/>
                <a:latin typeface="Arial" panose="020B0604020202020204" pitchFamily="34" charset="0"/>
              </a:rPr>
              <a:t> y, z, </a:t>
            </a:r>
            <a:r>
              <a:rPr lang="en-GB" sz="1800" b="0" i="0" u="none" strike="noStrike" dirty="0" err="1">
                <a:solidFill>
                  <a:srgbClr val="000000"/>
                </a:solidFill>
                <a:effectLst/>
                <a:latin typeface="Arial" panose="020B0604020202020204" pitchFamily="34" charset="0"/>
              </a:rPr>
              <a:t>zz</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qu</a:t>
            </a:r>
            <a:endParaRPr lang="en-GB" sz="4000" b="0" dirty="0">
              <a:effectLst/>
            </a:endParaRPr>
          </a:p>
          <a:p>
            <a:pPr rtl="0">
              <a:spcBef>
                <a:spcPts val="0"/>
              </a:spcBef>
              <a:spcAft>
                <a:spcPts val="0"/>
              </a:spcAft>
            </a:pPr>
            <a:r>
              <a:rPr lang="en-GB" sz="1800" b="1" i="0" u="none" strike="noStrike" dirty="0">
                <a:solidFill>
                  <a:srgbClr val="000000"/>
                </a:solidFill>
                <a:effectLst/>
                <a:latin typeface="Arial" panose="020B0604020202020204" pitchFamily="34" charset="0"/>
              </a:rPr>
              <a:t>Consonant digraphs:</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ch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sh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th</a:t>
            </a:r>
            <a:r>
              <a:rPr lang="en-GB" sz="1800" b="0" i="0" u="none" strike="noStrike" dirty="0">
                <a:solidFill>
                  <a:srgbClr val="000000"/>
                </a:solidFill>
                <a:effectLst/>
                <a:latin typeface="Arial" panose="020B0604020202020204" pitchFamily="34" charset="0"/>
              </a:rPr>
              <a:t>, ng</a:t>
            </a:r>
            <a:endParaRPr lang="en-GB" sz="4000" b="0" dirty="0">
              <a:effectLst/>
            </a:endParaRPr>
          </a:p>
          <a:p>
            <a:pPr rtl="0">
              <a:spcBef>
                <a:spcPts val="0"/>
              </a:spcBef>
              <a:spcAft>
                <a:spcPts val="0"/>
              </a:spcAft>
            </a:pPr>
            <a:r>
              <a:rPr lang="en-GB" sz="1800" b="1" i="0" u="none" strike="noStrike" dirty="0">
                <a:solidFill>
                  <a:srgbClr val="000000"/>
                </a:solidFill>
                <a:effectLst/>
                <a:latin typeface="Arial" panose="020B0604020202020204" pitchFamily="34" charset="0"/>
              </a:rPr>
              <a:t>Vowel digraphs:</a:t>
            </a:r>
            <a:r>
              <a:rPr lang="en-GB" sz="1800" b="0" i="0" u="none" strike="noStrike" dirty="0">
                <a:solidFill>
                  <a:srgbClr val="000000"/>
                </a:solidFill>
                <a:effectLst/>
                <a:latin typeface="Arial" panose="020B0604020202020204" pitchFamily="34" charset="0"/>
              </a:rPr>
              <a:t> ai, </a:t>
            </a:r>
            <a:r>
              <a:rPr lang="en-GB" sz="1800" b="0" i="0" u="none" strike="noStrike" dirty="0" err="1">
                <a:solidFill>
                  <a:srgbClr val="000000"/>
                </a:solidFill>
                <a:effectLst/>
                <a:latin typeface="Arial" panose="020B0604020202020204" pitchFamily="34" charset="0"/>
              </a:rPr>
              <a:t>ee</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igh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oa</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oo</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ar</a:t>
            </a:r>
            <a:r>
              <a:rPr lang="en-GB" sz="1800" b="0" i="0" u="none" strike="noStrike" dirty="0">
                <a:solidFill>
                  <a:srgbClr val="000000"/>
                </a:solidFill>
                <a:effectLst/>
                <a:latin typeface="Arial" panose="020B0604020202020204" pitchFamily="34" charset="0"/>
              </a:rPr>
              <a:t>, or, </a:t>
            </a:r>
            <a:r>
              <a:rPr lang="en-GB" sz="1800" b="0" i="0" u="none" strike="noStrike" dirty="0" err="1">
                <a:solidFill>
                  <a:srgbClr val="000000"/>
                </a:solidFill>
                <a:effectLst/>
                <a:latin typeface="Arial" panose="020B0604020202020204" pitchFamily="34" charset="0"/>
              </a:rPr>
              <a:t>ur</a:t>
            </a:r>
            <a:r>
              <a:rPr lang="en-GB" sz="1800" b="0" i="0" u="none" strike="noStrike" dirty="0">
                <a:solidFill>
                  <a:srgbClr val="000000"/>
                </a:solidFill>
                <a:effectLst/>
                <a:latin typeface="Arial" panose="020B0604020202020204" pitchFamily="34" charset="0"/>
              </a:rPr>
              <a:t>, ow, oi, ear, air, </a:t>
            </a:r>
            <a:r>
              <a:rPr lang="en-GB" sz="1800" b="0" i="0" u="none" strike="noStrike" dirty="0" err="1">
                <a:solidFill>
                  <a:srgbClr val="000000"/>
                </a:solidFill>
                <a:effectLst/>
                <a:latin typeface="Arial" panose="020B0604020202020204" pitchFamily="34" charset="0"/>
              </a:rPr>
              <a:t>ure</a:t>
            </a:r>
            <a:r>
              <a:rPr lang="en-GB" sz="1800" b="0" i="0" u="none" strike="noStrike" dirty="0">
                <a:solidFill>
                  <a:srgbClr val="000000"/>
                </a:solidFill>
                <a:effectLst/>
                <a:latin typeface="Arial" panose="020B0604020202020204" pitchFamily="34" charset="0"/>
              </a:rPr>
              <a:t>, er</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7848927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1" i="0" u="none" strike="noStrike" dirty="0">
                <a:solidFill>
                  <a:srgbClr val="000000"/>
                </a:solidFill>
                <a:effectLst/>
                <a:latin typeface="Calibri" panose="020F0502020204030204" pitchFamily="34" charset="0"/>
              </a:rPr>
              <a:t>Set 6:</a:t>
            </a:r>
            <a:r>
              <a:rPr lang="en-GB" sz="1800" b="0" i="0" u="none" strike="noStrike" dirty="0">
                <a:solidFill>
                  <a:srgbClr val="000000"/>
                </a:solidFill>
                <a:effectLst/>
                <a:latin typeface="Calibri" panose="020F0502020204030204" pitchFamily="34" charset="0"/>
              </a:rPr>
              <a:t> j, v, w, x</a:t>
            </a:r>
            <a:endParaRPr lang="en-GB" sz="4000" b="0" dirty="0">
              <a:effectLst/>
            </a:endParaRPr>
          </a:p>
          <a:p>
            <a:pPr rtl="0">
              <a:spcBef>
                <a:spcPts val="0"/>
              </a:spcBef>
              <a:spcAft>
                <a:spcPts val="0"/>
              </a:spcAft>
            </a:pPr>
            <a:r>
              <a:rPr lang="en-GB" sz="1800" b="1" i="0" u="none" strike="noStrike" dirty="0">
                <a:solidFill>
                  <a:srgbClr val="000000"/>
                </a:solidFill>
                <a:effectLst/>
                <a:latin typeface="Calibri" panose="020F0502020204030204" pitchFamily="34" charset="0"/>
              </a:rPr>
              <a:t>Set 7:</a:t>
            </a:r>
            <a:r>
              <a:rPr lang="en-GB" sz="1800" b="0" i="0" u="none" strike="noStrike" dirty="0">
                <a:solidFill>
                  <a:srgbClr val="000000"/>
                </a:solidFill>
                <a:effectLst/>
                <a:latin typeface="Calibri" panose="020F0502020204030204" pitchFamily="34" charset="0"/>
              </a:rPr>
              <a:t> y, z, </a:t>
            </a:r>
            <a:r>
              <a:rPr lang="en-GB" sz="1800" b="0" i="0" u="none" strike="noStrike" dirty="0" err="1">
                <a:solidFill>
                  <a:srgbClr val="000000"/>
                </a:solidFill>
                <a:effectLst/>
                <a:latin typeface="Calibri" panose="020F0502020204030204" pitchFamily="34" charset="0"/>
              </a:rPr>
              <a:t>zz</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qu</a:t>
            </a:r>
            <a:endParaRPr lang="en-GB" sz="4000" b="0" dirty="0">
              <a:effectLst/>
            </a:endParaRPr>
          </a:p>
          <a:p>
            <a:pPr rtl="0">
              <a:spcBef>
                <a:spcPts val="0"/>
              </a:spcBef>
              <a:spcAft>
                <a:spcPts val="0"/>
              </a:spcAft>
            </a:pPr>
            <a:r>
              <a:rPr lang="en-GB" sz="1800" b="1" i="0" u="none" strike="noStrike" dirty="0">
                <a:solidFill>
                  <a:srgbClr val="000000"/>
                </a:solidFill>
                <a:effectLst/>
                <a:latin typeface="Calibri" panose="020F0502020204030204" pitchFamily="34" charset="0"/>
              </a:rPr>
              <a:t>Consonant digraphs:</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ch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th</a:t>
            </a:r>
            <a:r>
              <a:rPr lang="en-GB" sz="1800" b="0" i="0" u="none" strike="noStrike" dirty="0">
                <a:solidFill>
                  <a:srgbClr val="000000"/>
                </a:solidFill>
                <a:effectLst/>
                <a:latin typeface="Calibri" panose="020F0502020204030204" pitchFamily="34" charset="0"/>
              </a:rPr>
              <a:t>, ng</a:t>
            </a:r>
            <a:endParaRPr lang="en-GB" sz="4000" b="0" dirty="0">
              <a:effectLst/>
            </a:endParaRPr>
          </a:p>
          <a:p>
            <a:pPr rtl="0">
              <a:spcBef>
                <a:spcPts val="0"/>
              </a:spcBef>
              <a:spcAft>
                <a:spcPts val="0"/>
              </a:spcAft>
            </a:pPr>
            <a:r>
              <a:rPr lang="en-GB" sz="1800" b="1" i="0" u="none" strike="noStrike" dirty="0">
                <a:solidFill>
                  <a:srgbClr val="000000"/>
                </a:solidFill>
                <a:effectLst/>
                <a:latin typeface="Calibri" panose="020F0502020204030204" pitchFamily="34" charset="0"/>
              </a:rPr>
              <a:t>Vowel digraphs:</a:t>
            </a:r>
            <a:r>
              <a:rPr lang="en-GB" sz="1800" b="0" i="0" u="none" strike="noStrike" dirty="0">
                <a:solidFill>
                  <a:srgbClr val="000000"/>
                </a:solidFill>
                <a:effectLst/>
                <a:latin typeface="Calibri" panose="020F0502020204030204" pitchFamily="34" charset="0"/>
              </a:rPr>
              <a:t> ai, </a:t>
            </a:r>
            <a:r>
              <a:rPr lang="en-GB" sz="1800" b="0" i="0" u="none" strike="noStrike" dirty="0" err="1">
                <a:solidFill>
                  <a:srgbClr val="000000"/>
                </a:solidFill>
                <a:effectLst/>
                <a:latin typeface="Calibri" panose="020F0502020204030204" pitchFamily="34" charset="0"/>
              </a:rPr>
              <a:t>ee</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igh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oa</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oo</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ar</a:t>
            </a:r>
            <a:r>
              <a:rPr lang="en-GB" sz="1800" b="0" i="0" u="none" strike="noStrike" dirty="0">
                <a:solidFill>
                  <a:srgbClr val="000000"/>
                </a:solidFill>
                <a:effectLst/>
                <a:latin typeface="Calibri" panose="020F0502020204030204" pitchFamily="34" charset="0"/>
              </a:rPr>
              <a:t>, or, </a:t>
            </a:r>
            <a:r>
              <a:rPr lang="en-GB" sz="1800" b="0" i="0" u="none" strike="noStrike" dirty="0" err="1">
                <a:solidFill>
                  <a:srgbClr val="000000"/>
                </a:solidFill>
                <a:effectLst/>
                <a:latin typeface="Calibri" panose="020F0502020204030204" pitchFamily="34" charset="0"/>
              </a:rPr>
              <a:t>ur</a:t>
            </a:r>
            <a:r>
              <a:rPr lang="en-GB" sz="1800" b="0" i="0" u="none" strike="noStrike" dirty="0">
                <a:solidFill>
                  <a:srgbClr val="000000"/>
                </a:solidFill>
                <a:effectLst/>
                <a:latin typeface="Calibri" panose="020F0502020204030204" pitchFamily="34" charset="0"/>
              </a:rPr>
              <a:t>, ow, oi, ear, air, </a:t>
            </a:r>
            <a:r>
              <a:rPr lang="en-GB" sz="1800" b="0" i="0" u="none" strike="noStrike" dirty="0" err="1">
                <a:solidFill>
                  <a:srgbClr val="000000"/>
                </a:solidFill>
                <a:effectLst/>
                <a:latin typeface="Calibri" panose="020F0502020204030204" pitchFamily="34" charset="0"/>
              </a:rPr>
              <a:t>ure</a:t>
            </a:r>
            <a:r>
              <a:rPr lang="en-GB" sz="1800" b="0" i="0" u="none" strike="noStrike" dirty="0">
                <a:solidFill>
                  <a:srgbClr val="000000"/>
                </a:solidFill>
                <a:effectLst/>
                <a:latin typeface="Calibri" panose="020F0502020204030204" pitchFamily="34" charset="0"/>
              </a:rPr>
              <a:t>, er</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2559574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Children will be taught new graphemes and alternative graphemes for the sounds they already know.  They will begin to learn to choose the appropriate grapheme when spelling.  The children will be automatically decoding a large number of words for reading by this point.</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2773910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Arial" panose="020B0604020202020204" pitchFamily="34" charset="0"/>
              </a:rPr>
              <a:t>In Phase 6, children will be reading longer and less familiar texts independently and fluently. It is crucial that, at this point, children are now reading to learn and reading for </a:t>
            </a:r>
            <a:r>
              <a:rPr lang="en-GB" sz="1800" b="1" i="0" u="none" strike="noStrike" dirty="0">
                <a:solidFill>
                  <a:srgbClr val="000000"/>
                </a:solidFill>
                <a:effectLst/>
                <a:latin typeface="Arial" panose="020B0604020202020204" pitchFamily="34" charset="0"/>
              </a:rPr>
              <a:t>pleasure</a:t>
            </a:r>
            <a:r>
              <a:rPr lang="en-GB" sz="1800" b="0" i="0" u="none" strike="noStrike" dirty="0">
                <a:solidFill>
                  <a:srgbClr val="000000"/>
                </a:solidFill>
                <a:effectLst/>
                <a:latin typeface="Arial" panose="020B0604020202020204" pitchFamily="34" charset="0"/>
              </a:rPr>
              <a:t>.</a:t>
            </a:r>
            <a:endParaRPr lang="en-GB" sz="4000" b="0" dirty="0">
              <a:effectLst/>
            </a:endParaRPr>
          </a:p>
          <a:p>
            <a:pPr rtl="0">
              <a:spcBef>
                <a:spcPts val="0"/>
              </a:spcBef>
              <a:spcAft>
                <a:spcPts val="0"/>
              </a:spcAft>
            </a:pPr>
            <a:r>
              <a:rPr lang="en-GB" sz="1800" b="0" i="0" u="none" strike="noStrike" dirty="0">
                <a:solidFill>
                  <a:srgbClr val="000000"/>
                </a:solidFill>
                <a:effectLst/>
                <a:latin typeface="Arial" panose="020B0604020202020204" pitchFamily="34" charset="0"/>
              </a:rPr>
              <a:t>Children should be able to read the 300 high-frequency words.  At this point, it is important that comprehension strategies are developed so that children clarify meaning, ask and answer questions about the texts that they are reading, construct mental images during reading and summarise what they have read.</a:t>
            </a:r>
            <a:endParaRPr lang="en-GB" sz="4000" b="0" dirty="0">
              <a:effectLst/>
            </a:endParaRPr>
          </a:p>
          <a:p>
            <a:pPr rtl="0">
              <a:spcBef>
                <a:spcPts val="0"/>
              </a:spcBef>
              <a:spcAft>
                <a:spcPts val="0"/>
              </a:spcAft>
            </a:pPr>
            <a:r>
              <a:rPr lang="en-GB" sz="1800" b="0" i="0" u="none" strike="noStrike" dirty="0">
                <a:solidFill>
                  <a:srgbClr val="000000"/>
                </a:solidFill>
                <a:effectLst/>
                <a:latin typeface="Arial" panose="020B0604020202020204" pitchFamily="34" charset="0"/>
              </a:rPr>
              <a:t>In spelling, children are introduced to the adding of suffixes and how to spell longer words.  Throughout the phase, children are encouraged to develop strategies for learning spellings. </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647855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endParaRPr lang="en-GB" sz="4000" b="0" dirty="0">
              <a:effectLst/>
            </a:endParaRPr>
          </a:p>
          <a:p>
            <a:pPr rtl="0">
              <a:spcBef>
                <a:spcPts val="0"/>
              </a:spcBef>
              <a:spcAft>
                <a:spcPts val="0"/>
              </a:spcAft>
            </a:pPr>
            <a:r>
              <a:rPr lang="en-GB" sz="1800" b="0" i="0" u="none" strike="noStrike" dirty="0">
                <a:solidFill>
                  <a:srgbClr val="000000"/>
                </a:solidFill>
                <a:effectLst/>
                <a:latin typeface="Calibri" panose="020F0502020204030204" pitchFamily="34" charset="0"/>
              </a:rPr>
              <a:t> </a:t>
            </a:r>
            <a:endParaRPr lang="en-GB" sz="4000" b="0" dirty="0">
              <a:effectLst/>
            </a:endParaRPr>
          </a:p>
          <a:p>
            <a:pPr rtl="0">
              <a:spcBef>
                <a:spcPts val="0"/>
              </a:spcBef>
              <a:spcAft>
                <a:spcPts val="0"/>
              </a:spcAft>
            </a:pPr>
            <a:r>
              <a:rPr lang="en-GB" sz="1800" b="0" i="0" u="none" strike="noStrike" dirty="0">
                <a:solidFill>
                  <a:srgbClr val="000000"/>
                </a:solidFill>
                <a:effectLst/>
                <a:latin typeface="Calibri" panose="020F0502020204030204" pitchFamily="34" charset="0"/>
              </a:rPr>
              <a:t>‘Nonsense’ words or ‘alien’ words are designed to test pure phonic ability rather than knowledge of words. Examples might include ‘</a:t>
            </a:r>
            <a:r>
              <a:rPr lang="en-GB" sz="1800" b="0" i="0" u="none" strike="noStrike" dirty="0" err="1">
                <a:solidFill>
                  <a:srgbClr val="000000"/>
                </a:solidFill>
                <a:effectLst/>
                <a:latin typeface="Calibri" panose="020F0502020204030204" pitchFamily="34" charset="0"/>
              </a:rPr>
              <a:t>baf</a:t>
            </a:r>
            <a:r>
              <a:rPr lang="en-GB" sz="1800" b="0" i="0" u="none" strike="noStrike" dirty="0">
                <a:solidFill>
                  <a:srgbClr val="000000"/>
                </a:solidFill>
                <a:effectLst/>
                <a:latin typeface="Calibri" panose="020F0502020204030204" pitchFamily="34" charset="0"/>
              </a:rPr>
              <a:t>’, ‘gip’, ‘leet’, ‘</a:t>
            </a:r>
            <a:r>
              <a:rPr lang="en-GB" sz="1800" b="0" i="0" u="none" strike="noStrike" dirty="0" err="1">
                <a:solidFill>
                  <a:srgbClr val="000000"/>
                </a:solidFill>
                <a:effectLst/>
                <a:latin typeface="Calibri" panose="020F0502020204030204" pitchFamily="34" charset="0"/>
              </a:rPr>
              <a:t>stoof</a:t>
            </a:r>
            <a:r>
              <a:rPr lang="en-GB" sz="1800" b="0" i="0" u="none" strike="noStrike" dirty="0">
                <a:solidFill>
                  <a:srgbClr val="000000"/>
                </a:solidFill>
                <a:effectLst/>
                <a:latin typeface="Calibri" panose="020F0502020204030204" pitchFamily="34" charset="0"/>
              </a:rPr>
              <a:t>’.</a:t>
            </a:r>
            <a:endParaRPr lang="en-GB" sz="4000" b="0" dirty="0">
              <a:effectLst/>
            </a:endParaRPr>
          </a:p>
          <a:p>
            <a:pPr rtl="0">
              <a:spcBef>
                <a:spcPts val="0"/>
              </a:spcBef>
              <a:spcAft>
                <a:spcPts val="0"/>
              </a:spcAft>
            </a:pPr>
            <a:r>
              <a:rPr lang="en-GB" sz="4000" b="0" dirty="0">
                <a:effectLst/>
              </a:rPr>
              <a:t/>
            </a:r>
            <a:br>
              <a:rPr lang="en-GB" sz="4000" b="0" dirty="0">
                <a:effectLst/>
              </a:rPr>
            </a:br>
            <a:r>
              <a:rPr lang="en-GB" sz="1800" b="0" i="0" u="none" strike="noStrike" dirty="0">
                <a:solidFill>
                  <a:srgbClr val="000000"/>
                </a:solidFill>
                <a:effectLst/>
                <a:latin typeface="Arial" panose="020B0604020202020204" pitchFamily="34" charset="0"/>
              </a:rPr>
              <a:t>For more information about the format of the phonics check, see Twinkl’s ‘Year 1 Phonics Screening Check’ </a:t>
            </a:r>
            <a:r>
              <a:rPr lang="en-GB" sz="1800" b="0" i="0" u="none" strike="noStrike" dirty="0" err="1">
                <a:solidFill>
                  <a:srgbClr val="000000"/>
                </a:solidFill>
                <a:effectLst/>
                <a:latin typeface="Arial" panose="020B0604020202020204" pitchFamily="34" charset="0"/>
              </a:rPr>
              <a:t>Powerpoint</a:t>
            </a:r>
            <a:r>
              <a:rPr lang="en-GB" sz="1800" b="0" i="0" u="none" strike="noStrike" dirty="0">
                <a:solidFill>
                  <a:srgbClr val="000000"/>
                </a:solidFill>
                <a:effectLst/>
                <a:latin typeface="Arial" panose="020B0604020202020204" pitchFamily="34" charset="0"/>
              </a:rPr>
              <a:t>.</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678441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2843784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50148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2855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74619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210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7441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07186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rgbClr val="0076B0"/>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0076B0"/>
                </a:solidFill>
                <a:latin typeface="Roboto" panose="02000000000000000000" pitchFamily="2" charset="0"/>
                <a:ea typeface="Roboto" panose="02000000000000000000" pitchFamily="2" charset="0"/>
              </a:rPr>
              <a:t>Disclaimer</a:t>
            </a:r>
            <a:endParaRPr lang="en-GB" sz="2800" b="1" dirty="0">
              <a:solidFill>
                <a:srgbClr val="0076B0"/>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13.xml"/><Relationship Id="rId7"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75" r:id="rId4"/>
    <p:sldLayoutId id="2147483676" r:id="rId5"/>
    <p:sldLayoutId id="2147483677" r:id="rId6"/>
    <p:sldLayoutId id="2147483678" r:id="rId7"/>
    <p:sldLayoutId id="2147483679" r:id="rId8"/>
    <p:sldLayoutId id="2147483663" r:id="rId9"/>
    <p:sldLayoutId id="2147483666" r:id="rId10"/>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9.xml"/><Relationship Id="rId7" Type="http://schemas.openxmlformats.org/officeDocument/2006/relationships/slide" Target="slide13.xml"/><Relationship Id="rId2" Type="http://schemas.openxmlformats.org/officeDocument/2006/relationships/slide" Target="slide8.xml"/><Relationship Id="rId1" Type="http://schemas.openxmlformats.org/officeDocument/2006/relationships/slideLayout" Target="../slideLayouts/slideLayout2.xml"/><Relationship Id="rId6" Type="http://schemas.openxmlformats.org/officeDocument/2006/relationships/slide" Target="slide12.xml"/><Relationship Id="rId5" Type="http://schemas.openxmlformats.org/officeDocument/2006/relationships/slide" Target="slide11.xml"/><Relationship Id="rId4" Type="http://schemas.openxmlformats.org/officeDocument/2006/relationships/slide" Target="slide10.xml"/></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slide" Target="slide2.xml"/><Relationship Id="rId4" Type="http://schemas.openxmlformats.org/officeDocument/2006/relationships/image" Target="../media/image22.png"/><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slide" Target="slide2.xml"/><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a:hlinkClick r:id="rId2" action="ppaction://hlinksldjump"/>
          </p:cNvPr>
          <p:cNvSpPr/>
          <p:nvPr/>
        </p:nvSpPr>
        <p:spPr>
          <a:xfrm>
            <a:off x="3621818" y="1387794"/>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One</a:t>
            </a:r>
          </a:p>
        </p:txBody>
      </p:sp>
      <p:sp>
        <p:nvSpPr>
          <p:cNvPr id="2" name="Text Box">
            <a:hlinkClick r:id="rId3" action="ppaction://hlinksldjump"/>
            <a:extLst>
              <a:ext uri="{FF2B5EF4-FFF2-40B4-BE49-F238E27FC236}">
                <a16:creationId xmlns:a16="http://schemas.microsoft.com/office/drawing/2014/main" id="{51670C30-D0A4-5854-D697-8616327B6D63}"/>
              </a:ext>
            </a:extLst>
          </p:cNvPr>
          <p:cNvSpPr/>
          <p:nvPr/>
        </p:nvSpPr>
        <p:spPr>
          <a:xfrm>
            <a:off x="3621818" y="2198851"/>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Two</a:t>
            </a:r>
          </a:p>
        </p:txBody>
      </p:sp>
      <p:sp>
        <p:nvSpPr>
          <p:cNvPr id="4" name="Text Box">
            <a:hlinkClick r:id="rId4" action="ppaction://hlinksldjump"/>
            <a:extLst>
              <a:ext uri="{FF2B5EF4-FFF2-40B4-BE49-F238E27FC236}">
                <a16:creationId xmlns:a16="http://schemas.microsoft.com/office/drawing/2014/main" id="{02A17D60-B5AD-DB23-C48D-D0DAFC3EE0EB}"/>
              </a:ext>
            </a:extLst>
          </p:cNvPr>
          <p:cNvSpPr/>
          <p:nvPr/>
        </p:nvSpPr>
        <p:spPr>
          <a:xfrm>
            <a:off x="3621818" y="3009908"/>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Three</a:t>
            </a:r>
          </a:p>
        </p:txBody>
      </p:sp>
      <p:sp>
        <p:nvSpPr>
          <p:cNvPr id="7" name="Text Box">
            <a:hlinkClick r:id="rId5" action="ppaction://hlinksldjump"/>
            <a:extLst>
              <a:ext uri="{FF2B5EF4-FFF2-40B4-BE49-F238E27FC236}">
                <a16:creationId xmlns:a16="http://schemas.microsoft.com/office/drawing/2014/main" id="{4CB87F26-63A7-EC54-4EC8-BCAFAB24E1D1}"/>
              </a:ext>
            </a:extLst>
          </p:cNvPr>
          <p:cNvSpPr/>
          <p:nvPr/>
        </p:nvSpPr>
        <p:spPr>
          <a:xfrm>
            <a:off x="3621818" y="3820965"/>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Four</a:t>
            </a:r>
          </a:p>
        </p:txBody>
      </p:sp>
      <p:sp>
        <p:nvSpPr>
          <p:cNvPr id="8" name="Text Box">
            <a:hlinkClick r:id="rId6" action="ppaction://hlinksldjump"/>
            <a:extLst>
              <a:ext uri="{FF2B5EF4-FFF2-40B4-BE49-F238E27FC236}">
                <a16:creationId xmlns:a16="http://schemas.microsoft.com/office/drawing/2014/main" id="{02A97DC0-DBCD-8C32-B6C6-C97C78081680}"/>
              </a:ext>
            </a:extLst>
          </p:cNvPr>
          <p:cNvSpPr/>
          <p:nvPr/>
        </p:nvSpPr>
        <p:spPr>
          <a:xfrm>
            <a:off x="3621818" y="4632022"/>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Five</a:t>
            </a:r>
          </a:p>
        </p:txBody>
      </p:sp>
      <p:sp>
        <p:nvSpPr>
          <p:cNvPr id="9" name="Text Box">
            <a:hlinkClick r:id="rId7" action="ppaction://hlinksldjump"/>
            <a:extLst>
              <a:ext uri="{FF2B5EF4-FFF2-40B4-BE49-F238E27FC236}">
                <a16:creationId xmlns:a16="http://schemas.microsoft.com/office/drawing/2014/main" id="{B218E809-40EB-58B5-DACB-E41DB74E188F}"/>
              </a:ext>
            </a:extLst>
          </p:cNvPr>
          <p:cNvSpPr/>
          <p:nvPr/>
        </p:nvSpPr>
        <p:spPr>
          <a:xfrm>
            <a:off x="3621818" y="5443079"/>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Six</a:t>
            </a:r>
          </a:p>
        </p:txBody>
      </p:sp>
      <p:sp>
        <p:nvSpPr>
          <p:cNvPr id="5" name="Text Box">
            <a:extLst>
              <a:ext uri="{FF2B5EF4-FFF2-40B4-BE49-F238E27FC236}">
                <a16:creationId xmlns:a16="http://schemas.microsoft.com/office/drawing/2014/main" id="{F5ECC27B-EF0A-CC1D-FCE8-549055A4C581}"/>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Introducing Phonics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073A06-30B6-46FC-B32F-092EFBB36613}"/>
              </a:ext>
            </a:extLst>
          </p:cNvPr>
          <p:cNvSpPr txBox="1"/>
          <p:nvPr/>
        </p:nvSpPr>
        <p:spPr>
          <a:xfrm>
            <a:off x="682990" y="1229372"/>
            <a:ext cx="5051180" cy="369332"/>
          </a:xfrm>
          <a:prstGeom prst="rect">
            <a:avLst/>
          </a:prstGeom>
          <a:noFill/>
        </p:spPr>
        <p:txBody>
          <a:bodyPr wrap="square">
            <a:spAutoFit/>
          </a:bodyPr>
          <a:lstStyle/>
          <a:p>
            <a:r>
              <a:rPr lang="en-GB" dirty="0"/>
              <a:t>The English language has:</a:t>
            </a:r>
          </a:p>
        </p:txBody>
      </p:sp>
      <p:grpSp>
        <p:nvGrpSpPr>
          <p:cNvPr id="18" name="Group 17">
            <a:extLst>
              <a:ext uri="{FF2B5EF4-FFF2-40B4-BE49-F238E27FC236}">
                <a16:creationId xmlns:a16="http://schemas.microsoft.com/office/drawing/2014/main" id="{DB4247AD-3C18-46B8-F028-A0B18F010F03}"/>
              </a:ext>
            </a:extLst>
          </p:cNvPr>
          <p:cNvGrpSpPr/>
          <p:nvPr/>
        </p:nvGrpSpPr>
        <p:grpSpPr>
          <a:xfrm>
            <a:off x="1268840" y="3486689"/>
            <a:ext cx="2748309" cy="2281580"/>
            <a:chOff x="1268840" y="3486689"/>
            <a:chExt cx="2748309" cy="2281580"/>
          </a:xfrm>
        </p:grpSpPr>
        <p:sp>
          <p:nvSpPr>
            <p:cNvPr id="2" name="Rectangle: Rounded Corners 1">
              <a:extLst>
                <a:ext uri="{FF2B5EF4-FFF2-40B4-BE49-F238E27FC236}">
                  <a16:creationId xmlns:a16="http://schemas.microsoft.com/office/drawing/2014/main" id="{3A954DDB-9367-481C-9207-26B5E2666360}"/>
                </a:ext>
              </a:extLst>
            </p:cNvPr>
            <p:cNvSpPr/>
            <p:nvPr/>
          </p:nvSpPr>
          <p:spPr>
            <a:xfrm rot="21029688">
              <a:off x="1268840" y="3486689"/>
              <a:ext cx="1547446" cy="1046285"/>
            </a:xfrm>
            <a:prstGeom prst="roundRect">
              <a:avLst>
                <a:gd name="adj" fmla="val 10785"/>
              </a:avLst>
            </a:prstGeom>
            <a:solidFill>
              <a:srgbClr val="FDD182"/>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x</a:t>
              </a:r>
            </a:p>
          </p:txBody>
        </p:sp>
        <p:sp>
          <p:nvSpPr>
            <p:cNvPr id="3" name="Rectangle: Rounded Corners 2">
              <a:extLst>
                <a:ext uri="{FF2B5EF4-FFF2-40B4-BE49-F238E27FC236}">
                  <a16:creationId xmlns:a16="http://schemas.microsoft.com/office/drawing/2014/main" id="{17CF05AF-DBCE-9CC5-8C60-575AF4BDAB4B}"/>
                </a:ext>
              </a:extLst>
            </p:cNvPr>
            <p:cNvSpPr/>
            <p:nvPr/>
          </p:nvSpPr>
          <p:spPr>
            <a:xfrm rot="647798">
              <a:off x="2469703" y="3873282"/>
              <a:ext cx="1547446" cy="1046285"/>
            </a:xfrm>
            <a:prstGeom prst="roundRect">
              <a:avLst>
                <a:gd name="adj" fmla="val 10785"/>
              </a:avLst>
            </a:prstGeom>
            <a:solidFill>
              <a:srgbClr val="8ACBC0"/>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u</a:t>
              </a:r>
            </a:p>
          </p:txBody>
        </p:sp>
        <p:sp>
          <p:nvSpPr>
            <p:cNvPr id="9" name="Rectangle: Rounded Corners 8">
              <a:extLst>
                <a:ext uri="{FF2B5EF4-FFF2-40B4-BE49-F238E27FC236}">
                  <a16:creationId xmlns:a16="http://schemas.microsoft.com/office/drawing/2014/main" id="{AC5E7399-8316-9DD1-BCB9-309D9F3B8DCF}"/>
                </a:ext>
              </a:extLst>
            </p:cNvPr>
            <p:cNvSpPr/>
            <p:nvPr/>
          </p:nvSpPr>
          <p:spPr>
            <a:xfrm>
              <a:off x="1765849" y="4721984"/>
              <a:ext cx="1547446" cy="1046285"/>
            </a:xfrm>
            <a:prstGeom prst="roundRect">
              <a:avLst>
                <a:gd name="adj" fmla="val 10785"/>
              </a:avLst>
            </a:prstGeom>
            <a:solidFill>
              <a:srgbClr val="9D9CCD"/>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e</a:t>
              </a:r>
            </a:p>
          </p:txBody>
        </p:sp>
      </p:grpSp>
      <p:grpSp>
        <p:nvGrpSpPr>
          <p:cNvPr id="19" name="Group 18">
            <a:extLst>
              <a:ext uri="{FF2B5EF4-FFF2-40B4-BE49-F238E27FC236}">
                <a16:creationId xmlns:a16="http://schemas.microsoft.com/office/drawing/2014/main" id="{FDC60722-BF85-AEFB-CCBD-C97A3259F37F}"/>
              </a:ext>
            </a:extLst>
          </p:cNvPr>
          <p:cNvGrpSpPr/>
          <p:nvPr/>
        </p:nvGrpSpPr>
        <p:grpSpPr>
          <a:xfrm>
            <a:off x="4756637" y="3324999"/>
            <a:ext cx="3128454" cy="3088566"/>
            <a:chOff x="4756637" y="3324999"/>
            <a:chExt cx="3128454" cy="3088566"/>
          </a:xfrm>
        </p:grpSpPr>
        <p:pic>
          <p:nvPicPr>
            <p:cNvPr id="11" name="Picture 10">
              <a:extLst>
                <a:ext uri="{FF2B5EF4-FFF2-40B4-BE49-F238E27FC236}">
                  <a16:creationId xmlns:a16="http://schemas.microsoft.com/office/drawing/2014/main" id="{F2ACF729-4040-5476-7BE0-BD69D7FBE00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9557"/>
            <a:stretch/>
          </p:blipFill>
          <p:spPr>
            <a:xfrm>
              <a:off x="4756637" y="3324999"/>
              <a:ext cx="2567671" cy="3088566"/>
            </a:xfrm>
            <a:prstGeom prst="rect">
              <a:avLst/>
            </a:prstGeom>
          </p:spPr>
        </p:pic>
        <p:sp>
          <p:nvSpPr>
            <p:cNvPr id="12" name="Speech Bubble: Rectangle with Corners Rounded 11">
              <a:extLst>
                <a:ext uri="{FF2B5EF4-FFF2-40B4-BE49-F238E27FC236}">
                  <a16:creationId xmlns:a16="http://schemas.microsoft.com/office/drawing/2014/main" id="{EDA5677F-CDE0-BB25-1D64-371953C2FBA8}"/>
                </a:ext>
              </a:extLst>
            </p:cNvPr>
            <p:cNvSpPr/>
            <p:nvPr/>
          </p:nvSpPr>
          <p:spPr>
            <a:xfrm>
              <a:off x="6790225" y="3843688"/>
              <a:ext cx="1094866" cy="891604"/>
            </a:xfrm>
            <a:prstGeom prst="wedgeRoundRectCallout">
              <a:avLst>
                <a:gd name="adj1" fmla="val -88595"/>
                <a:gd name="adj2" fmla="val 1225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a:solidFill>
                    <a:schemeClr val="tx1"/>
                  </a:solidFill>
                </a:rPr>
                <a:t>a</a:t>
              </a:r>
            </a:p>
          </p:txBody>
        </p:sp>
      </p:grpSp>
      <p:sp>
        <p:nvSpPr>
          <p:cNvPr id="13" name="Text Box">
            <a:extLst>
              <a:ext uri="{FF2B5EF4-FFF2-40B4-BE49-F238E27FC236}">
                <a16:creationId xmlns:a16="http://schemas.microsoft.com/office/drawing/2014/main" id="{129CA3DA-960A-3DF8-FFCF-9ADB454B1A90}"/>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Did You Know…?</a:t>
            </a:r>
          </a:p>
        </p:txBody>
      </p:sp>
      <p:sp>
        <p:nvSpPr>
          <p:cNvPr id="14" name="Text Box">
            <a:extLst>
              <a:ext uri="{FF2B5EF4-FFF2-40B4-BE49-F238E27FC236}">
                <a16:creationId xmlns:a16="http://schemas.microsoft.com/office/drawing/2014/main" id="{CF8D151A-DA1F-4E9E-1804-2E90431DBF9C}"/>
              </a:ext>
            </a:extLst>
          </p:cNvPr>
          <p:cNvSpPr/>
          <p:nvPr/>
        </p:nvSpPr>
        <p:spPr>
          <a:xfrm>
            <a:off x="1092446"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26 letters</a:t>
            </a:r>
          </a:p>
        </p:txBody>
      </p:sp>
      <p:sp>
        <p:nvSpPr>
          <p:cNvPr id="16" name="Text Box">
            <a:extLst>
              <a:ext uri="{FF2B5EF4-FFF2-40B4-BE49-F238E27FC236}">
                <a16:creationId xmlns:a16="http://schemas.microsoft.com/office/drawing/2014/main" id="{249522F8-4152-03B3-E3F3-4EADC4B43550}"/>
              </a:ext>
            </a:extLst>
          </p:cNvPr>
          <p:cNvSpPr/>
          <p:nvPr/>
        </p:nvSpPr>
        <p:spPr>
          <a:xfrm>
            <a:off x="3413308"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44 sounds</a:t>
            </a:r>
          </a:p>
        </p:txBody>
      </p:sp>
      <p:sp>
        <p:nvSpPr>
          <p:cNvPr id="17" name="Text Box">
            <a:extLst>
              <a:ext uri="{FF2B5EF4-FFF2-40B4-BE49-F238E27FC236}">
                <a16:creationId xmlns:a16="http://schemas.microsoft.com/office/drawing/2014/main" id="{4ACBF449-E005-5F47-BB51-193BA87EC4AC}"/>
              </a:ext>
            </a:extLst>
          </p:cNvPr>
          <p:cNvSpPr/>
          <p:nvPr/>
        </p:nvSpPr>
        <p:spPr>
          <a:xfrm>
            <a:off x="5734170" y="2027999"/>
            <a:ext cx="2304504"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over 100 ways to spell those sounds</a:t>
            </a:r>
          </a:p>
        </p:txBody>
      </p:sp>
    </p:spTree>
    <p:extLst>
      <p:ext uri="{BB962C8B-B14F-4D97-AF65-F5344CB8AC3E}">
        <p14:creationId xmlns:p14="http://schemas.microsoft.com/office/powerpoint/2010/main" val="138352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Phonics Terminology</a:t>
            </a:r>
          </a:p>
        </p:txBody>
      </p:sp>
      <p:grpSp>
        <p:nvGrpSpPr>
          <p:cNvPr id="36" name="Group 35">
            <a:extLst>
              <a:ext uri="{FF2B5EF4-FFF2-40B4-BE49-F238E27FC236}">
                <a16:creationId xmlns:a16="http://schemas.microsoft.com/office/drawing/2014/main" id="{276B069A-DAC1-ECCD-57F9-B93D8150D654}"/>
              </a:ext>
            </a:extLst>
          </p:cNvPr>
          <p:cNvGrpSpPr/>
          <p:nvPr/>
        </p:nvGrpSpPr>
        <p:grpSpPr>
          <a:xfrm>
            <a:off x="962642" y="1280582"/>
            <a:ext cx="7379102" cy="646331"/>
            <a:chOff x="962642" y="1280582"/>
            <a:chExt cx="7379102" cy="646331"/>
          </a:xfrm>
        </p:grpSpPr>
        <p:sp>
          <p:nvSpPr>
            <p:cNvPr id="27" name="Rectangle: Rounded Corners 26">
              <a:extLst>
                <a:ext uri="{FF2B5EF4-FFF2-40B4-BE49-F238E27FC236}">
                  <a16:creationId xmlns:a16="http://schemas.microsoft.com/office/drawing/2014/main" id="{AD239DB6-7438-C86C-5BE9-04A14EECA956}"/>
                </a:ext>
              </a:extLst>
            </p:cNvPr>
            <p:cNvSpPr/>
            <p:nvPr/>
          </p:nvSpPr>
          <p:spPr>
            <a:xfrm>
              <a:off x="962642" y="1319074"/>
              <a:ext cx="3143532" cy="301925"/>
            </a:xfrm>
            <a:prstGeom prst="roundRect">
              <a:avLst/>
            </a:prstGeom>
            <a:solidFill>
              <a:srgbClr val="643C9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0E07331F-1D49-213B-F369-4E5C65CD7EB1}"/>
                </a:ext>
              </a:extLst>
            </p:cNvPr>
            <p:cNvSpPr txBox="1"/>
            <p:nvPr/>
          </p:nvSpPr>
          <p:spPr>
            <a:xfrm>
              <a:off x="962644" y="1280582"/>
              <a:ext cx="7379100" cy="646331"/>
            </a:xfrm>
            <a:prstGeom prst="rect">
              <a:avLst/>
            </a:prstGeom>
            <a:noFill/>
          </p:spPr>
          <p:txBody>
            <a:bodyPr wrap="square">
              <a:spAutoFit/>
            </a:bodyPr>
            <a:lstStyle/>
            <a:p>
              <a:r>
                <a:rPr lang="en-GB" b="1" dirty="0">
                  <a:solidFill>
                    <a:srgbClr val="643C90"/>
                  </a:solidFill>
                </a:rPr>
                <a:t>systematic synthetic phonics </a:t>
              </a:r>
              <a:r>
                <a:rPr lang="en-GB" dirty="0">
                  <a:solidFill>
                    <a:sysClr val="windowText" lastClr="000000"/>
                  </a:solidFill>
                </a:rPr>
                <a:t>- The teaching of reading and spelling by breaking down words into the smallest unit of sound.</a:t>
              </a:r>
              <a:endParaRPr lang="en-GB" dirty="0"/>
            </a:p>
          </p:txBody>
        </p:sp>
      </p:grpSp>
      <p:grpSp>
        <p:nvGrpSpPr>
          <p:cNvPr id="35" name="Group 34">
            <a:extLst>
              <a:ext uri="{FF2B5EF4-FFF2-40B4-BE49-F238E27FC236}">
                <a16:creationId xmlns:a16="http://schemas.microsoft.com/office/drawing/2014/main" id="{97BFE209-2ABB-BBCB-2B21-43F0D6CD0E84}"/>
              </a:ext>
            </a:extLst>
          </p:cNvPr>
          <p:cNvGrpSpPr/>
          <p:nvPr/>
        </p:nvGrpSpPr>
        <p:grpSpPr>
          <a:xfrm>
            <a:off x="954016" y="4458467"/>
            <a:ext cx="7448112" cy="646331"/>
            <a:chOff x="954016" y="4458467"/>
            <a:chExt cx="7448112" cy="646331"/>
          </a:xfrm>
        </p:grpSpPr>
        <p:sp>
          <p:nvSpPr>
            <p:cNvPr id="30" name="Rectangle: Rounded Corners 29">
              <a:extLst>
                <a:ext uri="{FF2B5EF4-FFF2-40B4-BE49-F238E27FC236}">
                  <a16:creationId xmlns:a16="http://schemas.microsoft.com/office/drawing/2014/main" id="{B9E19F99-29AF-79B2-1064-1D5BF3DD8794}"/>
                </a:ext>
              </a:extLst>
            </p:cNvPr>
            <p:cNvSpPr/>
            <p:nvPr/>
          </p:nvSpPr>
          <p:spPr>
            <a:xfrm>
              <a:off x="954016" y="4496231"/>
              <a:ext cx="1064566" cy="301925"/>
            </a:xfrm>
            <a:prstGeom prst="roundRect">
              <a:avLst/>
            </a:prstGeom>
            <a:solidFill>
              <a:srgbClr val="EE73AA">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1DB4B43-EF20-B085-EE1C-C58679F11E97}"/>
                </a:ext>
              </a:extLst>
            </p:cNvPr>
            <p:cNvSpPr txBox="1"/>
            <p:nvPr/>
          </p:nvSpPr>
          <p:spPr>
            <a:xfrm>
              <a:off x="962643" y="4458467"/>
              <a:ext cx="7439485" cy="646331"/>
            </a:xfrm>
            <a:prstGeom prst="rect">
              <a:avLst/>
            </a:prstGeom>
            <a:noFill/>
          </p:spPr>
          <p:txBody>
            <a:bodyPr wrap="square">
              <a:spAutoFit/>
            </a:bodyPr>
            <a:lstStyle/>
            <a:p>
              <a:r>
                <a:rPr lang="en-GB" b="1" dirty="0">
                  <a:solidFill>
                    <a:srgbClr val="EE73AA"/>
                  </a:solidFill>
                </a:rPr>
                <a:t>blending</a:t>
              </a:r>
              <a:r>
                <a:rPr lang="en-GB" dirty="0">
                  <a:solidFill>
                    <a:sysClr val="windowText" lastClr="000000"/>
                  </a:solidFill>
                </a:rPr>
                <a:t> – Putting together the sounds in a word in order to read it, e.g. ‘f – r – o – g, frog’.</a:t>
              </a:r>
            </a:p>
          </p:txBody>
        </p:sp>
      </p:grpSp>
      <p:grpSp>
        <p:nvGrpSpPr>
          <p:cNvPr id="34" name="Group 33">
            <a:extLst>
              <a:ext uri="{FF2B5EF4-FFF2-40B4-BE49-F238E27FC236}">
                <a16:creationId xmlns:a16="http://schemas.microsoft.com/office/drawing/2014/main" id="{C5E443E7-3CE7-AF43-285B-394B4BADC440}"/>
              </a:ext>
            </a:extLst>
          </p:cNvPr>
          <p:cNvGrpSpPr/>
          <p:nvPr/>
        </p:nvGrpSpPr>
        <p:grpSpPr>
          <a:xfrm>
            <a:off x="962642" y="2155211"/>
            <a:ext cx="7379102" cy="646331"/>
            <a:chOff x="962642" y="2155211"/>
            <a:chExt cx="7379102" cy="646331"/>
          </a:xfrm>
        </p:grpSpPr>
        <p:sp>
          <p:nvSpPr>
            <p:cNvPr id="28" name="Rectangle: Rounded Corners 27">
              <a:extLst>
                <a:ext uri="{FF2B5EF4-FFF2-40B4-BE49-F238E27FC236}">
                  <a16:creationId xmlns:a16="http://schemas.microsoft.com/office/drawing/2014/main" id="{A807C085-9B95-A605-E800-78A75ED03787}"/>
                </a:ext>
              </a:extLst>
            </p:cNvPr>
            <p:cNvSpPr/>
            <p:nvPr/>
          </p:nvSpPr>
          <p:spPr>
            <a:xfrm>
              <a:off x="962642" y="2193704"/>
              <a:ext cx="1064566" cy="301925"/>
            </a:xfrm>
            <a:prstGeom prst="roundRect">
              <a:avLst/>
            </a:prstGeom>
            <a:solidFill>
              <a:srgbClr val="00964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7235330E-3862-6D63-006E-D9F28725A35A}"/>
                </a:ext>
              </a:extLst>
            </p:cNvPr>
            <p:cNvSpPr txBox="1"/>
            <p:nvPr/>
          </p:nvSpPr>
          <p:spPr>
            <a:xfrm>
              <a:off x="962644" y="2155211"/>
              <a:ext cx="7379100" cy="646331"/>
            </a:xfrm>
            <a:prstGeom prst="rect">
              <a:avLst/>
            </a:prstGeom>
            <a:noFill/>
          </p:spPr>
          <p:txBody>
            <a:bodyPr wrap="square">
              <a:spAutoFit/>
            </a:bodyPr>
            <a:lstStyle/>
            <a:p>
              <a:r>
                <a:rPr lang="en-GB" b="1" dirty="0">
                  <a:solidFill>
                    <a:srgbClr val="009640"/>
                  </a:solidFill>
                </a:rPr>
                <a:t>phoneme</a:t>
              </a:r>
              <a:r>
                <a:rPr lang="en-GB" dirty="0">
                  <a:solidFill>
                    <a:sysClr val="windowText" lastClr="000000"/>
                  </a:solidFill>
                </a:rPr>
                <a:t> - Any one of the 44 sounds which make up words in the English language.</a:t>
              </a:r>
              <a:endParaRPr lang="en-GB" dirty="0"/>
            </a:p>
          </p:txBody>
        </p:sp>
      </p:grpSp>
      <p:grpSp>
        <p:nvGrpSpPr>
          <p:cNvPr id="33" name="Group 32">
            <a:extLst>
              <a:ext uri="{FF2B5EF4-FFF2-40B4-BE49-F238E27FC236}">
                <a16:creationId xmlns:a16="http://schemas.microsoft.com/office/drawing/2014/main" id="{74AE3DB6-9BC2-1E08-1315-3E34C286EF2A}"/>
              </a:ext>
            </a:extLst>
          </p:cNvPr>
          <p:cNvGrpSpPr/>
          <p:nvPr/>
        </p:nvGrpSpPr>
        <p:grpSpPr>
          <a:xfrm>
            <a:off x="962642" y="3029840"/>
            <a:ext cx="7301464" cy="1200329"/>
            <a:chOff x="962642" y="3029840"/>
            <a:chExt cx="7301464" cy="1200329"/>
          </a:xfrm>
        </p:grpSpPr>
        <p:sp>
          <p:nvSpPr>
            <p:cNvPr id="29" name="Rectangle: Rounded Corners 28">
              <a:extLst>
                <a:ext uri="{FF2B5EF4-FFF2-40B4-BE49-F238E27FC236}">
                  <a16:creationId xmlns:a16="http://schemas.microsoft.com/office/drawing/2014/main" id="{6B202D8D-C9CA-D705-5FC7-663483E009A4}"/>
                </a:ext>
              </a:extLst>
            </p:cNvPr>
            <p:cNvSpPr/>
            <p:nvPr/>
          </p:nvSpPr>
          <p:spPr>
            <a:xfrm>
              <a:off x="962642" y="3072322"/>
              <a:ext cx="1159456" cy="301925"/>
            </a:xfrm>
            <a:prstGeom prst="roundRect">
              <a:avLst/>
            </a:prstGeom>
            <a:solidFill>
              <a:srgbClr val="AFDEF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294D001A-E508-E191-CB59-2C896CC7FA35}"/>
                </a:ext>
              </a:extLst>
            </p:cNvPr>
            <p:cNvSpPr txBox="1"/>
            <p:nvPr/>
          </p:nvSpPr>
          <p:spPr>
            <a:xfrm>
              <a:off x="962644" y="3029840"/>
              <a:ext cx="7301462" cy="1200329"/>
            </a:xfrm>
            <a:prstGeom prst="rect">
              <a:avLst/>
            </a:prstGeom>
            <a:noFill/>
          </p:spPr>
          <p:txBody>
            <a:bodyPr wrap="square">
              <a:spAutoFit/>
            </a:bodyPr>
            <a:lstStyle/>
            <a:p>
              <a:r>
                <a:rPr lang="en-GB" b="1" dirty="0">
                  <a:solidFill>
                    <a:srgbClr val="01407D"/>
                  </a:solidFill>
                </a:rPr>
                <a:t>grapheme</a:t>
              </a:r>
              <a:r>
                <a:rPr lang="en-GB" dirty="0">
                  <a:solidFill>
                    <a:sysClr val="windowText" lastClr="000000"/>
                  </a:solidFill>
                </a:rPr>
                <a:t> – How a phoneme is written down. There can be more than one way to spell a phoneme. For example, the phoneme ‘ai’ is spelt differently in each of the words ‘w</a:t>
              </a:r>
              <a:r>
                <a:rPr lang="en-GB" dirty="0">
                  <a:solidFill>
                    <a:srgbClr val="F9B000"/>
                  </a:solidFill>
                </a:rPr>
                <a:t>ay</a:t>
              </a:r>
              <a:r>
                <a:rPr lang="en-GB" dirty="0">
                  <a:solidFill>
                    <a:sysClr val="windowText" lastClr="000000"/>
                  </a:solidFill>
                </a:rPr>
                <a:t>’, ‘m</a:t>
              </a:r>
              <a:r>
                <a:rPr lang="en-GB" dirty="0">
                  <a:solidFill>
                    <a:srgbClr val="F9B000"/>
                  </a:solidFill>
                </a:rPr>
                <a:t>a</a:t>
              </a:r>
              <a:r>
                <a:rPr lang="en-GB" dirty="0">
                  <a:solidFill>
                    <a:sysClr val="windowText" lastClr="000000"/>
                  </a:solidFill>
                </a:rPr>
                <a:t>k</a:t>
              </a:r>
              <a:r>
                <a:rPr lang="en-GB" dirty="0">
                  <a:solidFill>
                    <a:srgbClr val="F9B000"/>
                  </a:solidFill>
                </a:rPr>
                <a:t>e</a:t>
              </a:r>
              <a:r>
                <a:rPr lang="en-GB" dirty="0">
                  <a:solidFill>
                    <a:sysClr val="windowText" lastClr="000000"/>
                  </a:solidFill>
                </a:rPr>
                <a:t>’, ‘f</a:t>
              </a:r>
              <a:r>
                <a:rPr lang="en-GB" dirty="0">
                  <a:solidFill>
                    <a:srgbClr val="F9B000"/>
                  </a:solidFill>
                </a:rPr>
                <a:t>ai</a:t>
              </a:r>
              <a:r>
                <a:rPr lang="en-GB" dirty="0">
                  <a:solidFill>
                    <a:sysClr val="windowText" lastClr="000000"/>
                  </a:solidFill>
                </a:rPr>
                <a:t>l’, ‘gr</a:t>
              </a:r>
              <a:r>
                <a:rPr lang="en-GB" dirty="0">
                  <a:solidFill>
                    <a:srgbClr val="F9B000"/>
                  </a:solidFill>
                </a:rPr>
                <a:t>ea</a:t>
              </a:r>
              <a:r>
                <a:rPr lang="en-GB" dirty="0">
                  <a:solidFill>
                    <a:sysClr val="windowText" lastClr="000000"/>
                  </a:solidFill>
                </a:rPr>
                <a:t>t’, ‘sl</a:t>
              </a:r>
              <a:r>
                <a:rPr lang="en-GB" dirty="0">
                  <a:solidFill>
                    <a:srgbClr val="F9B000"/>
                  </a:solidFill>
                </a:rPr>
                <a:t>eigh</a:t>
              </a:r>
              <a:r>
                <a:rPr lang="en-GB" dirty="0">
                  <a:solidFill>
                    <a:sysClr val="windowText" lastClr="000000"/>
                  </a:solidFill>
                </a:rPr>
                <a:t>’ and ‘l</a:t>
              </a:r>
              <a:r>
                <a:rPr lang="en-GB" dirty="0">
                  <a:solidFill>
                    <a:srgbClr val="F9B000"/>
                  </a:solidFill>
                </a:rPr>
                <a:t>a</a:t>
              </a:r>
              <a:r>
                <a:rPr lang="en-GB" dirty="0">
                  <a:solidFill>
                    <a:sysClr val="windowText" lastClr="000000"/>
                  </a:solidFill>
                </a:rPr>
                <a:t>dy’.</a:t>
              </a:r>
            </a:p>
          </p:txBody>
        </p:sp>
      </p:grpSp>
      <p:grpSp>
        <p:nvGrpSpPr>
          <p:cNvPr id="32" name="Group 31">
            <a:extLst>
              <a:ext uri="{FF2B5EF4-FFF2-40B4-BE49-F238E27FC236}">
                <a16:creationId xmlns:a16="http://schemas.microsoft.com/office/drawing/2014/main" id="{5BE64167-ED6D-764B-F904-F332F0B1541C}"/>
              </a:ext>
            </a:extLst>
          </p:cNvPr>
          <p:cNvGrpSpPr/>
          <p:nvPr/>
        </p:nvGrpSpPr>
        <p:grpSpPr>
          <a:xfrm>
            <a:off x="962642" y="5333094"/>
            <a:ext cx="7163441" cy="646331"/>
            <a:chOff x="962642" y="5333094"/>
            <a:chExt cx="7163441" cy="646331"/>
          </a:xfrm>
        </p:grpSpPr>
        <p:sp>
          <p:nvSpPr>
            <p:cNvPr id="31" name="Rectangle: Rounded Corners 30">
              <a:extLst>
                <a:ext uri="{FF2B5EF4-FFF2-40B4-BE49-F238E27FC236}">
                  <a16:creationId xmlns:a16="http://schemas.microsoft.com/office/drawing/2014/main" id="{BA6D495C-FF26-0762-1E35-31E68BCBACA3}"/>
                </a:ext>
              </a:extLst>
            </p:cNvPr>
            <p:cNvSpPr/>
            <p:nvPr/>
          </p:nvSpPr>
          <p:spPr>
            <a:xfrm>
              <a:off x="1010087" y="5378031"/>
              <a:ext cx="1274342" cy="301925"/>
            </a:xfrm>
            <a:prstGeom prst="roundRect">
              <a:avLst/>
            </a:prstGeom>
            <a:solidFill>
              <a:srgbClr val="CA095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80370ED2-DF66-E4DE-55C4-AAB5E13B2AF9}"/>
                </a:ext>
              </a:extLst>
            </p:cNvPr>
            <p:cNvSpPr txBox="1"/>
            <p:nvPr/>
          </p:nvSpPr>
          <p:spPr>
            <a:xfrm>
              <a:off x="962642" y="5333094"/>
              <a:ext cx="7163441" cy="646331"/>
            </a:xfrm>
            <a:prstGeom prst="rect">
              <a:avLst/>
            </a:prstGeom>
            <a:noFill/>
          </p:spPr>
          <p:txBody>
            <a:bodyPr wrap="square">
              <a:spAutoFit/>
            </a:bodyPr>
            <a:lstStyle/>
            <a:p>
              <a:r>
                <a:rPr lang="en-GB" b="1" dirty="0">
                  <a:solidFill>
                    <a:srgbClr val="CA095B"/>
                  </a:solidFill>
                </a:rPr>
                <a:t>segmenting</a:t>
              </a:r>
              <a:r>
                <a:rPr lang="en-GB" dirty="0">
                  <a:solidFill>
                    <a:sysClr val="windowText" lastClr="000000"/>
                  </a:solidFill>
                </a:rPr>
                <a:t> – Breaking a word into its constituent sounds in order to spell them, e.g. ‘frog, f – r – o – g’.</a:t>
              </a:r>
            </a:p>
          </p:txBody>
        </p:sp>
      </p:grpSp>
    </p:spTree>
    <p:extLst>
      <p:ext uri="{BB962C8B-B14F-4D97-AF65-F5344CB8AC3E}">
        <p14:creationId xmlns:p14="http://schemas.microsoft.com/office/powerpoint/2010/main" val="131585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What Is Phonics?</a:t>
            </a:r>
          </a:p>
        </p:txBody>
      </p:sp>
      <p:grpSp>
        <p:nvGrpSpPr>
          <p:cNvPr id="2" name="Group 1">
            <a:extLst>
              <a:ext uri="{FF2B5EF4-FFF2-40B4-BE49-F238E27FC236}">
                <a16:creationId xmlns:a16="http://schemas.microsoft.com/office/drawing/2014/main" id="{7BAE1174-5956-224E-DD79-EAF8321DB7BC}"/>
              </a:ext>
            </a:extLst>
          </p:cNvPr>
          <p:cNvGrpSpPr/>
          <p:nvPr/>
        </p:nvGrpSpPr>
        <p:grpSpPr>
          <a:xfrm>
            <a:off x="6208096" y="1454904"/>
            <a:ext cx="1965873" cy="2046342"/>
            <a:chOff x="6349266" y="1406634"/>
            <a:chExt cx="1965873" cy="2046342"/>
          </a:xfrm>
        </p:grpSpPr>
        <p:sp>
          <p:nvSpPr>
            <p:cNvPr id="9" name="Oval 8">
              <a:extLst>
                <a:ext uri="{FF2B5EF4-FFF2-40B4-BE49-F238E27FC236}">
                  <a16:creationId xmlns:a16="http://schemas.microsoft.com/office/drawing/2014/main" id="{E47366F0-06A8-F8D5-4B1E-5B723A7A15A7}"/>
                </a:ext>
              </a:extLst>
            </p:cNvPr>
            <p:cNvSpPr/>
            <p:nvPr/>
          </p:nvSpPr>
          <p:spPr>
            <a:xfrm>
              <a:off x="6480881" y="1512676"/>
              <a:ext cx="1834258" cy="1834258"/>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382641A-2745-879E-4ABC-27F9714E32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49266" y="1406634"/>
              <a:ext cx="1576968" cy="2046342"/>
            </a:xfrm>
            <a:prstGeom prst="rect">
              <a:avLst/>
            </a:prstGeom>
          </p:spPr>
        </p:pic>
      </p:grpSp>
      <p:grpSp>
        <p:nvGrpSpPr>
          <p:cNvPr id="4" name="Group 3">
            <a:extLst>
              <a:ext uri="{FF2B5EF4-FFF2-40B4-BE49-F238E27FC236}">
                <a16:creationId xmlns:a16="http://schemas.microsoft.com/office/drawing/2014/main" id="{745EA4E9-8AE4-13BB-AFA9-7B81758640BC}"/>
              </a:ext>
            </a:extLst>
          </p:cNvPr>
          <p:cNvGrpSpPr/>
          <p:nvPr/>
        </p:nvGrpSpPr>
        <p:grpSpPr>
          <a:xfrm>
            <a:off x="4917225" y="3825613"/>
            <a:ext cx="2939822" cy="2245998"/>
            <a:chOff x="4754425" y="3815990"/>
            <a:chExt cx="3171809" cy="2423234"/>
          </a:xfrm>
        </p:grpSpPr>
        <p:sp>
          <p:nvSpPr>
            <p:cNvPr id="8" name="Oval 7">
              <a:extLst>
                <a:ext uri="{FF2B5EF4-FFF2-40B4-BE49-F238E27FC236}">
                  <a16:creationId xmlns:a16="http://schemas.microsoft.com/office/drawing/2014/main" id="{57936DE5-51BC-2DE4-9DDA-2DDF8573220C}"/>
                </a:ext>
              </a:extLst>
            </p:cNvPr>
            <p:cNvSpPr/>
            <p:nvPr/>
          </p:nvSpPr>
          <p:spPr>
            <a:xfrm>
              <a:off x="5251948" y="3815990"/>
              <a:ext cx="2423234" cy="2423234"/>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ADF0B88-0F8B-D339-BF69-2202BC3A01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754425" y="4070629"/>
              <a:ext cx="3171809" cy="2048675"/>
            </a:xfrm>
            <a:prstGeom prst="rect">
              <a:avLst/>
            </a:prstGeom>
          </p:spPr>
        </p:pic>
      </p:grpSp>
      <p:sp>
        <p:nvSpPr>
          <p:cNvPr id="10" name="Text Box">
            <a:extLst>
              <a:ext uri="{FF2B5EF4-FFF2-40B4-BE49-F238E27FC236}">
                <a16:creationId xmlns:a16="http://schemas.microsoft.com/office/drawing/2014/main" id="{DD931E60-7D12-A12D-1105-49BC7FFA09A5}"/>
              </a:ext>
            </a:extLst>
          </p:cNvPr>
          <p:cNvSpPr/>
          <p:nvPr/>
        </p:nvSpPr>
        <p:spPr>
          <a:xfrm>
            <a:off x="828861" y="1339032"/>
            <a:ext cx="2631829"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reading and spelling </a:t>
            </a:r>
          </a:p>
        </p:txBody>
      </p:sp>
      <p:sp>
        <p:nvSpPr>
          <p:cNvPr id="11" name="Text Box">
            <a:extLst>
              <a:ext uri="{FF2B5EF4-FFF2-40B4-BE49-F238E27FC236}">
                <a16:creationId xmlns:a16="http://schemas.microsoft.com/office/drawing/2014/main" id="{8F38E952-9596-B290-35CE-C47391BBD33D}"/>
              </a:ext>
            </a:extLst>
          </p:cNvPr>
          <p:cNvSpPr/>
          <p:nvPr/>
        </p:nvSpPr>
        <p:spPr>
          <a:xfrm>
            <a:off x="828861" y="2067489"/>
            <a:ext cx="4193930"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hearing, recognising and using sounds</a:t>
            </a:r>
          </a:p>
        </p:txBody>
      </p:sp>
      <p:sp>
        <p:nvSpPr>
          <p:cNvPr id="12" name="Text Box">
            <a:extLst>
              <a:ext uri="{FF2B5EF4-FFF2-40B4-BE49-F238E27FC236}">
                <a16:creationId xmlns:a16="http://schemas.microsoft.com/office/drawing/2014/main" id="{17259B9A-010F-FDEA-BBFA-BC3E56383125}"/>
              </a:ext>
            </a:extLst>
          </p:cNvPr>
          <p:cNvSpPr/>
          <p:nvPr/>
        </p:nvSpPr>
        <p:spPr>
          <a:xfrm>
            <a:off x="828861" y="2795946"/>
            <a:ext cx="2736606"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routine and familiarity</a:t>
            </a:r>
          </a:p>
        </p:txBody>
      </p:sp>
      <p:sp>
        <p:nvSpPr>
          <p:cNvPr id="13" name="Text Box">
            <a:extLst>
              <a:ext uri="{FF2B5EF4-FFF2-40B4-BE49-F238E27FC236}">
                <a16:creationId xmlns:a16="http://schemas.microsoft.com/office/drawing/2014/main" id="{11EFEC4E-F880-A9F5-B51F-991AA07C8F6B}"/>
              </a:ext>
            </a:extLst>
          </p:cNvPr>
          <p:cNvSpPr/>
          <p:nvPr/>
        </p:nvSpPr>
        <p:spPr>
          <a:xfrm>
            <a:off x="828861" y="3524403"/>
            <a:ext cx="4193931"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focus on breaking down and building up words (segmenting and blending)</a:t>
            </a:r>
          </a:p>
        </p:txBody>
      </p:sp>
      <p:sp>
        <p:nvSpPr>
          <p:cNvPr id="14" name="Text Box">
            <a:extLst>
              <a:ext uri="{FF2B5EF4-FFF2-40B4-BE49-F238E27FC236}">
                <a16:creationId xmlns:a16="http://schemas.microsoft.com/office/drawing/2014/main" id="{8403ABF2-13A5-0B9F-3C8C-2001D2FC0B44}"/>
              </a:ext>
            </a:extLst>
          </p:cNvPr>
          <p:cNvSpPr/>
          <p:nvPr/>
        </p:nvSpPr>
        <p:spPr>
          <a:xfrm>
            <a:off x="828861" y="4559326"/>
            <a:ext cx="361210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tricky/common exception words</a:t>
            </a:r>
          </a:p>
        </p:txBody>
      </p:sp>
    </p:spTree>
    <p:extLst>
      <p:ext uri="{BB962C8B-B14F-4D97-AF65-F5344CB8AC3E}">
        <p14:creationId xmlns:p14="http://schemas.microsoft.com/office/powerpoint/2010/main" val="270542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a:extLst>
              <a:ext uri="{FF2B5EF4-FFF2-40B4-BE49-F238E27FC236}">
                <a16:creationId xmlns:a16="http://schemas.microsoft.com/office/drawing/2014/main" id="{6FB66746-C596-F286-330C-D0500DCB93B9}"/>
              </a:ext>
            </a:extLst>
          </p:cNvPr>
          <p:cNvSpPr/>
          <p:nvPr/>
        </p:nvSpPr>
        <p:spPr>
          <a:xfrm>
            <a:off x="2353946" y="1949959"/>
            <a:ext cx="4819475"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One - </a:t>
            </a:r>
            <a:r>
              <a:rPr lang="en-GB" dirty="0" smtClean="0">
                <a:solidFill>
                  <a:sysClr val="windowText" lastClr="000000"/>
                </a:solidFill>
              </a:rPr>
              <a:t>nursery </a:t>
            </a:r>
            <a:r>
              <a:rPr lang="en-GB" dirty="0">
                <a:solidFill>
                  <a:sysClr val="windowText" lastClr="000000"/>
                </a:solidFill>
              </a:rPr>
              <a:t>and/or </a:t>
            </a:r>
            <a:r>
              <a:rPr lang="en-GB" dirty="0" smtClean="0">
                <a:solidFill>
                  <a:sysClr val="windowText" lastClr="000000"/>
                </a:solidFill>
              </a:rPr>
              <a:t>reception</a:t>
            </a:r>
            <a:endParaRPr lang="en-GB" dirty="0">
              <a:solidFill>
                <a:sysClr val="windowText" lastClr="000000"/>
              </a:solidFill>
            </a:endParaRPr>
          </a:p>
        </p:txBody>
      </p:sp>
      <p:pic>
        <p:nvPicPr>
          <p:cNvPr id="28" name="Picture 27">
            <a:extLst>
              <a:ext uri="{FF2B5EF4-FFF2-40B4-BE49-F238E27FC236}">
                <a16:creationId xmlns:a16="http://schemas.microsoft.com/office/drawing/2014/main" id="{F14DDC71-5A6A-E9C0-64E5-37B90E4039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49" y="1957971"/>
            <a:ext cx="2519238" cy="1919240"/>
          </a:xfrm>
          <a:prstGeom prst="rect">
            <a:avLst/>
          </a:prstGeom>
        </p:spPr>
      </p:pic>
      <p:sp>
        <p:nvSpPr>
          <p:cNvPr id="5" name="Text Box">
            <a:extLst>
              <a:ext uri="{FF2B5EF4-FFF2-40B4-BE49-F238E27FC236}">
                <a16:creationId xmlns:a16="http://schemas.microsoft.com/office/drawing/2014/main" id="{3A910AC7-E234-7E93-AD8C-550C1FDE96D5}"/>
              </a:ext>
            </a:extLst>
          </p:cNvPr>
          <p:cNvSpPr/>
          <p:nvPr/>
        </p:nvSpPr>
        <p:spPr>
          <a:xfrm>
            <a:off x="1513300" y="189238"/>
            <a:ext cx="6111057"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The Progression of Phonics</a:t>
            </a:r>
          </a:p>
        </p:txBody>
      </p:sp>
      <p:sp>
        <p:nvSpPr>
          <p:cNvPr id="20" name="Text Box">
            <a:extLst>
              <a:ext uri="{FF2B5EF4-FFF2-40B4-BE49-F238E27FC236}">
                <a16:creationId xmlns:a16="http://schemas.microsoft.com/office/drawing/2014/main" id="{1315467E-0C99-B97D-BC45-F9F071B6F1AF}"/>
              </a:ext>
            </a:extLst>
          </p:cNvPr>
          <p:cNvSpPr/>
          <p:nvPr/>
        </p:nvSpPr>
        <p:spPr>
          <a:xfrm>
            <a:off x="2804881" y="2616836"/>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Two - </a:t>
            </a:r>
            <a:r>
              <a:rPr lang="en-GB" dirty="0" smtClean="0">
                <a:solidFill>
                  <a:sysClr val="windowText" lastClr="000000"/>
                </a:solidFill>
              </a:rPr>
              <a:t>reception</a:t>
            </a:r>
            <a:endParaRPr lang="en-GB" dirty="0">
              <a:solidFill>
                <a:sysClr val="windowText" lastClr="000000"/>
              </a:solidFill>
            </a:endParaRPr>
          </a:p>
        </p:txBody>
      </p:sp>
      <p:pic>
        <p:nvPicPr>
          <p:cNvPr id="26" name="Picture 25">
            <a:extLst>
              <a:ext uri="{FF2B5EF4-FFF2-40B4-BE49-F238E27FC236}">
                <a16:creationId xmlns:a16="http://schemas.microsoft.com/office/drawing/2014/main" id="{593764C7-4664-9955-9683-4AF6F1004C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2292" y="3152555"/>
            <a:ext cx="2315437" cy="2762246"/>
          </a:xfrm>
          <a:prstGeom prst="rect">
            <a:avLst/>
          </a:prstGeom>
        </p:spPr>
      </p:pic>
      <p:sp>
        <p:nvSpPr>
          <p:cNvPr id="21" name="Text Box">
            <a:extLst>
              <a:ext uri="{FF2B5EF4-FFF2-40B4-BE49-F238E27FC236}">
                <a16:creationId xmlns:a16="http://schemas.microsoft.com/office/drawing/2014/main" id="{F5B4E1CA-538D-1C57-51AE-FEDF0FFAB718}"/>
              </a:ext>
            </a:extLst>
          </p:cNvPr>
          <p:cNvSpPr/>
          <p:nvPr/>
        </p:nvSpPr>
        <p:spPr>
          <a:xfrm>
            <a:off x="2804880" y="3283713"/>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Three - </a:t>
            </a:r>
            <a:r>
              <a:rPr lang="en-GB" dirty="0" smtClean="0">
                <a:solidFill>
                  <a:sysClr val="windowText" lastClr="000000"/>
                </a:solidFill>
              </a:rPr>
              <a:t>reception</a:t>
            </a:r>
            <a:endParaRPr lang="en-GB" dirty="0">
              <a:solidFill>
                <a:sysClr val="windowText" lastClr="000000"/>
              </a:solidFill>
            </a:endParaRPr>
          </a:p>
        </p:txBody>
      </p:sp>
      <p:sp>
        <p:nvSpPr>
          <p:cNvPr id="22" name="Text Box">
            <a:extLst>
              <a:ext uri="{FF2B5EF4-FFF2-40B4-BE49-F238E27FC236}">
                <a16:creationId xmlns:a16="http://schemas.microsoft.com/office/drawing/2014/main" id="{5F612CF4-84E9-598C-F788-FF3B3B0798A2}"/>
              </a:ext>
            </a:extLst>
          </p:cNvPr>
          <p:cNvSpPr/>
          <p:nvPr/>
        </p:nvSpPr>
        <p:spPr>
          <a:xfrm>
            <a:off x="2423879" y="3950590"/>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Four - </a:t>
            </a:r>
            <a:r>
              <a:rPr lang="en-GB" dirty="0" smtClean="0">
                <a:solidFill>
                  <a:sysClr val="windowText" lastClr="000000"/>
                </a:solidFill>
              </a:rPr>
              <a:t>reception</a:t>
            </a:r>
            <a:endParaRPr lang="en-GB" dirty="0">
              <a:solidFill>
                <a:sysClr val="windowText" lastClr="000000"/>
              </a:solidFill>
            </a:endParaRPr>
          </a:p>
        </p:txBody>
      </p:sp>
      <p:sp>
        <p:nvSpPr>
          <p:cNvPr id="23" name="Text Box">
            <a:extLst>
              <a:ext uri="{FF2B5EF4-FFF2-40B4-BE49-F238E27FC236}">
                <a16:creationId xmlns:a16="http://schemas.microsoft.com/office/drawing/2014/main" id="{25B3919F-4103-DDEF-4351-812CB420917E}"/>
              </a:ext>
            </a:extLst>
          </p:cNvPr>
          <p:cNvSpPr/>
          <p:nvPr/>
        </p:nvSpPr>
        <p:spPr>
          <a:xfrm>
            <a:off x="2423879" y="4617467"/>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Five - year 1</a:t>
            </a:r>
          </a:p>
        </p:txBody>
      </p:sp>
      <p:sp>
        <p:nvSpPr>
          <p:cNvPr id="24" name="Text Box">
            <a:extLst>
              <a:ext uri="{FF2B5EF4-FFF2-40B4-BE49-F238E27FC236}">
                <a16:creationId xmlns:a16="http://schemas.microsoft.com/office/drawing/2014/main" id="{8B59B32A-9DEE-8FF8-0802-EC326C48E01A}"/>
              </a:ext>
            </a:extLst>
          </p:cNvPr>
          <p:cNvSpPr/>
          <p:nvPr/>
        </p:nvSpPr>
        <p:spPr>
          <a:xfrm>
            <a:off x="2423879" y="5284345"/>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Six - year 2</a:t>
            </a:r>
          </a:p>
        </p:txBody>
      </p:sp>
      <p:sp>
        <p:nvSpPr>
          <p:cNvPr id="2" name="Text Box">
            <a:extLst>
              <a:ext uri="{FF2B5EF4-FFF2-40B4-BE49-F238E27FC236}">
                <a16:creationId xmlns:a16="http://schemas.microsoft.com/office/drawing/2014/main" id="{E4C8977D-27DF-54D7-8887-A067ABACC557}"/>
              </a:ext>
            </a:extLst>
          </p:cNvPr>
          <p:cNvSpPr/>
          <p:nvPr/>
        </p:nvSpPr>
        <p:spPr>
          <a:xfrm>
            <a:off x="579701" y="1162582"/>
            <a:ext cx="7931249" cy="648997"/>
          </a:xfrm>
          <a:prstGeom prst="rect">
            <a:avLst/>
          </a:prstGeom>
          <a:solidFill>
            <a:srgbClr val="7FC4E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400" dirty="0">
                <a:solidFill>
                  <a:sysClr val="windowText" lastClr="000000"/>
                </a:solidFill>
                <a:latin typeface="Roboto" panose="02000000000000000000" pitchFamily="2" charset="0"/>
                <a:ea typeface="Roboto" panose="02000000000000000000" pitchFamily="2" charset="0"/>
              </a:rPr>
              <a:t>You may wish to change some of the wording in this section based upon the year groups that you cater for in your school as well as your chosen phonics scheme. Please delete this instruction.</a:t>
            </a:r>
          </a:p>
        </p:txBody>
      </p:sp>
    </p:spTree>
    <p:extLst>
      <p:ext uri="{BB962C8B-B14F-4D97-AF65-F5344CB8AC3E}">
        <p14:creationId xmlns:p14="http://schemas.microsoft.com/office/powerpoint/2010/main" val="269334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Teaching Phonics</a:t>
            </a:r>
          </a:p>
        </p:txBody>
      </p:sp>
      <p:grpSp>
        <p:nvGrpSpPr>
          <p:cNvPr id="15" name="Group 14">
            <a:extLst>
              <a:ext uri="{FF2B5EF4-FFF2-40B4-BE49-F238E27FC236}">
                <a16:creationId xmlns:a16="http://schemas.microsoft.com/office/drawing/2014/main" id="{3A149DE0-1678-997B-C3BE-3600DEC9A513}"/>
              </a:ext>
            </a:extLst>
          </p:cNvPr>
          <p:cNvGrpSpPr/>
          <p:nvPr/>
        </p:nvGrpSpPr>
        <p:grpSpPr>
          <a:xfrm>
            <a:off x="7122012" y="2449808"/>
            <a:ext cx="1099725" cy="1099725"/>
            <a:chOff x="2808379" y="4801303"/>
            <a:chExt cx="1244881" cy="1244881"/>
          </a:xfrm>
        </p:grpSpPr>
        <p:sp>
          <p:nvSpPr>
            <p:cNvPr id="24" name="Oval 23">
              <a:extLst>
                <a:ext uri="{FF2B5EF4-FFF2-40B4-BE49-F238E27FC236}">
                  <a16:creationId xmlns:a16="http://schemas.microsoft.com/office/drawing/2014/main" id="{02140BB9-B26C-B9BA-74AE-DF774B526BF6}"/>
                </a:ext>
              </a:extLst>
            </p:cNvPr>
            <p:cNvSpPr/>
            <p:nvPr/>
          </p:nvSpPr>
          <p:spPr>
            <a:xfrm>
              <a:off x="2808379" y="4801303"/>
              <a:ext cx="1244881" cy="1244881"/>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55965AA-6AE6-81B7-CEB6-90AEC92B7B4F}"/>
                </a:ext>
              </a:extLst>
            </p:cNvPr>
            <p:cNvSpPr txBox="1"/>
            <p:nvPr/>
          </p:nvSpPr>
          <p:spPr>
            <a:xfrm>
              <a:off x="2874026" y="5224400"/>
              <a:ext cx="1113586" cy="369332"/>
            </a:xfrm>
            <a:prstGeom prst="rect">
              <a:avLst/>
            </a:prstGeom>
            <a:noFill/>
          </p:spPr>
          <p:txBody>
            <a:bodyPr wrap="square">
              <a:spAutoFit/>
            </a:bodyPr>
            <a:lstStyle/>
            <a:p>
              <a:pPr algn="ctr"/>
              <a:r>
                <a:rPr lang="en-GB" b="1" dirty="0"/>
                <a:t>Teach</a:t>
              </a:r>
            </a:p>
          </p:txBody>
        </p:sp>
      </p:grpSp>
      <p:grpSp>
        <p:nvGrpSpPr>
          <p:cNvPr id="16" name="Group 15">
            <a:extLst>
              <a:ext uri="{FF2B5EF4-FFF2-40B4-BE49-F238E27FC236}">
                <a16:creationId xmlns:a16="http://schemas.microsoft.com/office/drawing/2014/main" id="{C2DECBCC-EAF7-AFE9-0EEB-2FAA109F3341}"/>
              </a:ext>
            </a:extLst>
          </p:cNvPr>
          <p:cNvGrpSpPr/>
          <p:nvPr/>
        </p:nvGrpSpPr>
        <p:grpSpPr>
          <a:xfrm>
            <a:off x="7122013" y="3767117"/>
            <a:ext cx="1099725" cy="1099725"/>
            <a:chOff x="4653894" y="4801302"/>
            <a:chExt cx="1244881" cy="1244881"/>
          </a:xfrm>
        </p:grpSpPr>
        <p:sp>
          <p:nvSpPr>
            <p:cNvPr id="29" name="Oval 28">
              <a:extLst>
                <a:ext uri="{FF2B5EF4-FFF2-40B4-BE49-F238E27FC236}">
                  <a16:creationId xmlns:a16="http://schemas.microsoft.com/office/drawing/2014/main" id="{9C8C714F-7EE5-FC1B-1CC5-378AD6F51DF2}"/>
                </a:ext>
              </a:extLst>
            </p:cNvPr>
            <p:cNvSpPr/>
            <p:nvPr/>
          </p:nvSpPr>
          <p:spPr>
            <a:xfrm>
              <a:off x="4653894" y="4801302"/>
              <a:ext cx="1244881" cy="1244881"/>
            </a:xfrm>
            <a:prstGeom prst="ellipse">
              <a:avLst/>
            </a:prstGeom>
            <a:solidFill>
              <a:srgbClr val="007AC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9B9A357A-4BD5-C03A-C198-FC5FD044393C}"/>
                </a:ext>
              </a:extLst>
            </p:cNvPr>
            <p:cNvSpPr txBox="1"/>
            <p:nvPr/>
          </p:nvSpPr>
          <p:spPr>
            <a:xfrm>
              <a:off x="4664480" y="5224400"/>
              <a:ext cx="1179232" cy="418081"/>
            </a:xfrm>
            <a:prstGeom prst="rect">
              <a:avLst/>
            </a:prstGeom>
            <a:noFill/>
          </p:spPr>
          <p:txBody>
            <a:bodyPr wrap="square">
              <a:spAutoFit/>
            </a:bodyPr>
            <a:lstStyle/>
            <a:p>
              <a:pPr algn="ctr"/>
              <a:r>
                <a:rPr lang="en-GB" b="1" dirty="0"/>
                <a:t>Practise</a:t>
              </a:r>
            </a:p>
          </p:txBody>
        </p:sp>
      </p:grpSp>
      <p:grpSp>
        <p:nvGrpSpPr>
          <p:cNvPr id="18" name="Group 17">
            <a:extLst>
              <a:ext uri="{FF2B5EF4-FFF2-40B4-BE49-F238E27FC236}">
                <a16:creationId xmlns:a16="http://schemas.microsoft.com/office/drawing/2014/main" id="{362CAE3E-F543-7011-9DF9-8D9B4833315F}"/>
              </a:ext>
            </a:extLst>
          </p:cNvPr>
          <p:cNvGrpSpPr/>
          <p:nvPr/>
        </p:nvGrpSpPr>
        <p:grpSpPr>
          <a:xfrm>
            <a:off x="7122014" y="5070964"/>
            <a:ext cx="1099725" cy="1099725"/>
            <a:chOff x="6499409" y="4801301"/>
            <a:chExt cx="1244881" cy="1244881"/>
          </a:xfrm>
        </p:grpSpPr>
        <p:sp>
          <p:nvSpPr>
            <p:cNvPr id="4" name="Oval 3">
              <a:extLst>
                <a:ext uri="{FF2B5EF4-FFF2-40B4-BE49-F238E27FC236}">
                  <a16:creationId xmlns:a16="http://schemas.microsoft.com/office/drawing/2014/main" id="{8ABA8513-7CE9-4E2A-A21D-089999A69642}"/>
                </a:ext>
              </a:extLst>
            </p:cNvPr>
            <p:cNvSpPr/>
            <p:nvPr/>
          </p:nvSpPr>
          <p:spPr>
            <a:xfrm>
              <a:off x="6499409" y="4801301"/>
              <a:ext cx="1244881" cy="1244881"/>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0F818FC-9376-A9CB-5C67-A26CF4B979F0}"/>
                </a:ext>
              </a:extLst>
            </p:cNvPr>
            <p:cNvSpPr txBox="1"/>
            <p:nvPr/>
          </p:nvSpPr>
          <p:spPr>
            <a:xfrm>
              <a:off x="6565056" y="5191364"/>
              <a:ext cx="1113586" cy="369332"/>
            </a:xfrm>
            <a:prstGeom prst="rect">
              <a:avLst/>
            </a:prstGeom>
            <a:noFill/>
          </p:spPr>
          <p:txBody>
            <a:bodyPr wrap="square">
              <a:spAutoFit/>
            </a:bodyPr>
            <a:lstStyle/>
            <a:p>
              <a:pPr algn="ctr"/>
              <a:r>
                <a:rPr lang="en-GB" b="1" dirty="0"/>
                <a:t>Apply</a:t>
              </a:r>
            </a:p>
          </p:txBody>
        </p:sp>
      </p:grpSp>
      <p:cxnSp>
        <p:nvCxnSpPr>
          <p:cNvPr id="22" name="Straight Arrow Connector 21">
            <a:extLst>
              <a:ext uri="{FF2B5EF4-FFF2-40B4-BE49-F238E27FC236}">
                <a16:creationId xmlns:a16="http://schemas.microsoft.com/office/drawing/2014/main" id="{40000DB2-34D3-0FEB-1689-CB965D8F777D}"/>
              </a:ext>
            </a:extLst>
          </p:cNvPr>
          <p:cNvCxnSpPr>
            <a:cxnSpLocks/>
            <a:endCxn id="24" idx="0"/>
          </p:cNvCxnSpPr>
          <p:nvPr/>
        </p:nvCxnSpPr>
        <p:spPr>
          <a:xfrm flipH="1">
            <a:off x="7671875" y="2239639"/>
            <a:ext cx="3" cy="210169"/>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1C125BD0-701C-DD8D-4B02-8322A781CC5B}"/>
              </a:ext>
            </a:extLst>
          </p:cNvPr>
          <p:cNvCxnSpPr>
            <a:cxnSpLocks/>
          </p:cNvCxnSpPr>
          <p:nvPr/>
        </p:nvCxnSpPr>
        <p:spPr>
          <a:xfrm>
            <a:off x="7668184" y="3546348"/>
            <a:ext cx="0" cy="220768"/>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20C58206-40C2-E95E-1341-0BC13B7E53EA}"/>
              </a:ext>
            </a:extLst>
          </p:cNvPr>
          <p:cNvGrpSpPr/>
          <p:nvPr/>
        </p:nvGrpSpPr>
        <p:grpSpPr>
          <a:xfrm>
            <a:off x="7092451" y="1139230"/>
            <a:ext cx="1203226" cy="1099725"/>
            <a:chOff x="929402" y="4801304"/>
            <a:chExt cx="1362043" cy="1244881"/>
          </a:xfrm>
        </p:grpSpPr>
        <p:sp>
          <p:nvSpPr>
            <p:cNvPr id="28" name="Oval 27">
              <a:extLst>
                <a:ext uri="{FF2B5EF4-FFF2-40B4-BE49-F238E27FC236}">
                  <a16:creationId xmlns:a16="http://schemas.microsoft.com/office/drawing/2014/main" id="{02C8B251-AA47-9F52-7283-9177EF9B9F97}"/>
                </a:ext>
              </a:extLst>
            </p:cNvPr>
            <p:cNvSpPr/>
            <p:nvPr/>
          </p:nvSpPr>
          <p:spPr>
            <a:xfrm>
              <a:off x="962864" y="4801304"/>
              <a:ext cx="1244881" cy="1244881"/>
            </a:xfrm>
            <a:prstGeom prst="ellipse">
              <a:avLst/>
            </a:prstGeom>
            <a:solidFill>
              <a:srgbClr val="E8C5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C827110-95B1-EBD0-21CF-E5A7E71B94A4}"/>
                </a:ext>
              </a:extLst>
            </p:cNvPr>
            <p:cNvSpPr txBox="1"/>
            <p:nvPr/>
          </p:nvSpPr>
          <p:spPr>
            <a:xfrm>
              <a:off x="929402" y="5075577"/>
              <a:ext cx="1362043" cy="731642"/>
            </a:xfrm>
            <a:prstGeom prst="rect">
              <a:avLst/>
            </a:prstGeom>
            <a:noFill/>
          </p:spPr>
          <p:txBody>
            <a:bodyPr wrap="square">
              <a:spAutoFit/>
            </a:bodyPr>
            <a:lstStyle/>
            <a:p>
              <a:pPr algn="ctr"/>
              <a:r>
                <a:rPr lang="en-GB" b="1" dirty="0"/>
                <a:t>Revisit &amp; Review</a:t>
              </a:r>
            </a:p>
          </p:txBody>
        </p:sp>
      </p:grpSp>
      <p:cxnSp>
        <p:nvCxnSpPr>
          <p:cNvPr id="31" name="Straight Arrow Connector 30">
            <a:extLst>
              <a:ext uri="{FF2B5EF4-FFF2-40B4-BE49-F238E27FC236}">
                <a16:creationId xmlns:a16="http://schemas.microsoft.com/office/drawing/2014/main" id="{4D925ACA-77B1-CE07-7893-5BBDD404057A}"/>
              </a:ext>
            </a:extLst>
          </p:cNvPr>
          <p:cNvCxnSpPr>
            <a:cxnSpLocks/>
            <a:endCxn id="4" idx="0"/>
          </p:cNvCxnSpPr>
          <p:nvPr/>
        </p:nvCxnSpPr>
        <p:spPr>
          <a:xfrm flipH="1">
            <a:off x="7671877" y="4865723"/>
            <a:ext cx="1" cy="205241"/>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sp>
        <p:nvSpPr>
          <p:cNvPr id="32" name="Text Box">
            <a:extLst>
              <a:ext uri="{FF2B5EF4-FFF2-40B4-BE49-F238E27FC236}">
                <a16:creationId xmlns:a16="http://schemas.microsoft.com/office/drawing/2014/main" id="{D2948781-EED5-5A1E-9530-620438318E89}"/>
              </a:ext>
            </a:extLst>
          </p:cNvPr>
          <p:cNvSpPr/>
          <p:nvPr/>
        </p:nvSpPr>
        <p:spPr>
          <a:xfrm>
            <a:off x="731589" y="1333557"/>
            <a:ext cx="5954959" cy="1109983"/>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Children are taught reading and spelling daily throughout the week and each session will follow a structured format.</a:t>
            </a:r>
          </a:p>
        </p:txBody>
      </p:sp>
      <p:sp>
        <p:nvSpPr>
          <p:cNvPr id="33" name="Text Box">
            <a:extLst>
              <a:ext uri="{FF2B5EF4-FFF2-40B4-BE49-F238E27FC236}">
                <a16:creationId xmlns:a16="http://schemas.microsoft.com/office/drawing/2014/main" id="{8B1F38AB-E32A-174D-8570-72EF75FD6023}"/>
              </a:ext>
            </a:extLst>
          </p:cNvPr>
          <p:cNvSpPr/>
          <p:nvPr/>
        </p:nvSpPr>
        <p:spPr>
          <a:xfrm>
            <a:off x="731588" y="2727472"/>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activities used to teach will vary and can be adapted. They are multisensory and appeal to different learning styles. They involve games and individual and group activities as well as teacher-led sessions.</a:t>
            </a:r>
          </a:p>
        </p:txBody>
      </p:sp>
      <p:sp>
        <p:nvSpPr>
          <p:cNvPr id="34" name="Text Box">
            <a:extLst>
              <a:ext uri="{FF2B5EF4-FFF2-40B4-BE49-F238E27FC236}">
                <a16:creationId xmlns:a16="http://schemas.microsoft.com/office/drawing/2014/main" id="{A7248606-ACFF-4C4D-11E3-428710BA4A6E}"/>
              </a:ext>
            </a:extLst>
          </p:cNvPr>
          <p:cNvSpPr/>
          <p:nvPr/>
        </p:nvSpPr>
        <p:spPr>
          <a:xfrm>
            <a:off x="731589" y="4451845"/>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Teachers will assess children’s understanding throughout each session and will also assess knowledge of sounds to see whether a child is ready to move on to the next phase.</a:t>
            </a:r>
          </a:p>
        </p:txBody>
      </p:sp>
    </p:spTree>
    <p:extLst>
      <p:ext uri="{BB962C8B-B14F-4D97-AF65-F5344CB8AC3E}">
        <p14:creationId xmlns:p14="http://schemas.microsoft.com/office/powerpoint/2010/main" val="216540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A404DD-F383-3EF5-79CD-50E64D1CFCD9}"/>
              </a:ext>
            </a:extLst>
          </p:cNvPr>
          <p:cNvSpPr txBox="1"/>
          <p:nvPr/>
        </p:nvSpPr>
        <p:spPr>
          <a:xfrm>
            <a:off x="1193982" y="1976888"/>
            <a:ext cx="6546485" cy="3900107"/>
          </a:xfrm>
          <a:prstGeom prst="rect">
            <a:avLst/>
          </a:prstGeom>
          <a:noFill/>
        </p:spPr>
        <p:txBody>
          <a:bodyPr wrap="square">
            <a:spAutoFit/>
          </a:bodyPr>
          <a:lstStyle/>
          <a:p>
            <a:pPr marL="342900" indent="-342900" algn="ctr">
              <a:lnSpc>
                <a:spcPct val="200000"/>
              </a:lnSpc>
              <a:buAutoNum type="arabicPeriod"/>
            </a:pPr>
            <a:r>
              <a:rPr lang="en-GB" dirty="0"/>
              <a:t>Environmental sounds</a:t>
            </a:r>
          </a:p>
          <a:p>
            <a:pPr marL="342900" indent="-342900" algn="ctr">
              <a:lnSpc>
                <a:spcPct val="200000"/>
              </a:lnSpc>
              <a:buAutoNum type="arabicPeriod"/>
            </a:pPr>
            <a:r>
              <a:rPr lang="en-GB" dirty="0"/>
              <a:t>Instrumental sounds</a:t>
            </a:r>
          </a:p>
          <a:p>
            <a:pPr marL="342900" indent="-342900" algn="ctr">
              <a:lnSpc>
                <a:spcPct val="200000"/>
              </a:lnSpc>
              <a:buAutoNum type="arabicPeriod"/>
            </a:pPr>
            <a:r>
              <a:rPr lang="en-GB" dirty="0"/>
              <a:t>Body percussion</a:t>
            </a:r>
          </a:p>
          <a:p>
            <a:pPr marL="342900" indent="-342900" algn="ctr">
              <a:lnSpc>
                <a:spcPct val="200000"/>
              </a:lnSpc>
              <a:buAutoNum type="arabicPeriod"/>
            </a:pPr>
            <a:r>
              <a:rPr lang="en-GB" dirty="0"/>
              <a:t>Rhythm and rhyme</a:t>
            </a:r>
          </a:p>
          <a:p>
            <a:pPr marL="342900" indent="-342900" algn="ctr">
              <a:lnSpc>
                <a:spcPct val="200000"/>
              </a:lnSpc>
              <a:buAutoNum type="arabicPeriod"/>
            </a:pPr>
            <a:r>
              <a:rPr lang="en-GB" dirty="0"/>
              <a:t>Alliteration</a:t>
            </a:r>
          </a:p>
          <a:p>
            <a:pPr marL="342900" indent="-342900" algn="ctr">
              <a:lnSpc>
                <a:spcPct val="200000"/>
              </a:lnSpc>
              <a:buAutoNum type="arabicPeriod"/>
            </a:pPr>
            <a:r>
              <a:rPr lang="en-GB" dirty="0"/>
              <a:t>Voice sounds</a:t>
            </a:r>
          </a:p>
          <a:p>
            <a:pPr marL="342900" indent="-342900" algn="ctr">
              <a:lnSpc>
                <a:spcPct val="200000"/>
              </a:lnSpc>
              <a:buAutoNum type="arabicPeriod"/>
            </a:pPr>
            <a:r>
              <a:rPr lang="en-GB" dirty="0"/>
              <a:t>Oral blending and segmenting</a:t>
            </a:r>
          </a:p>
        </p:txBody>
      </p:sp>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673D9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One</a:t>
            </a:r>
          </a:p>
        </p:txBody>
      </p:sp>
      <p:sp>
        <p:nvSpPr>
          <p:cNvPr id="2" name="TextBox 1">
            <a:extLst>
              <a:ext uri="{FF2B5EF4-FFF2-40B4-BE49-F238E27FC236}">
                <a16:creationId xmlns:a16="http://schemas.microsoft.com/office/drawing/2014/main" id="{82C0ED2F-AAC4-9154-AB35-FE23F3CB9B05}"/>
              </a:ext>
            </a:extLst>
          </p:cNvPr>
          <p:cNvSpPr txBox="1"/>
          <p:nvPr/>
        </p:nvSpPr>
        <p:spPr>
          <a:xfrm>
            <a:off x="1298757" y="1429397"/>
            <a:ext cx="6546485" cy="369332"/>
          </a:xfrm>
          <a:prstGeom prst="rect">
            <a:avLst/>
          </a:prstGeom>
          <a:noFill/>
        </p:spPr>
        <p:txBody>
          <a:bodyPr wrap="square">
            <a:spAutoFit/>
          </a:bodyPr>
          <a:lstStyle/>
          <a:p>
            <a:pPr algn="ctr"/>
            <a:r>
              <a:rPr lang="en-GB" dirty="0"/>
              <a:t>Phase 1 has seven aspects, with a focus on listening skills.</a:t>
            </a:r>
          </a:p>
        </p:txBody>
      </p:sp>
      <p:grpSp>
        <p:nvGrpSpPr>
          <p:cNvPr id="31" name="Group 30">
            <a:extLst>
              <a:ext uri="{FF2B5EF4-FFF2-40B4-BE49-F238E27FC236}">
                <a16:creationId xmlns:a16="http://schemas.microsoft.com/office/drawing/2014/main" id="{B2105B7B-0B71-7352-7BA8-ED8390BDBB75}"/>
              </a:ext>
            </a:extLst>
          </p:cNvPr>
          <p:cNvGrpSpPr/>
          <p:nvPr/>
        </p:nvGrpSpPr>
        <p:grpSpPr>
          <a:xfrm>
            <a:off x="812260" y="1995128"/>
            <a:ext cx="1738884" cy="1244881"/>
            <a:chOff x="812260" y="1995128"/>
            <a:chExt cx="1738884" cy="1244881"/>
          </a:xfrm>
        </p:grpSpPr>
        <p:sp>
          <p:nvSpPr>
            <p:cNvPr id="24" name="Oval 23">
              <a:extLst>
                <a:ext uri="{FF2B5EF4-FFF2-40B4-BE49-F238E27FC236}">
                  <a16:creationId xmlns:a16="http://schemas.microsoft.com/office/drawing/2014/main" id="{02140BB9-B26C-B9BA-74AE-DF774B526BF6}"/>
                </a:ext>
              </a:extLst>
            </p:cNvPr>
            <p:cNvSpPr/>
            <p:nvPr/>
          </p:nvSpPr>
          <p:spPr>
            <a:xfrm>
              <a:off x="1096160" y="19951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06AF03F-6B8F-FE90-322B-2CF1645906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260" y="2169368"/>
              <a:ext cx="1738884" cy="876925"/>
            </a:xfrm>
            <a:prstGeom prst="rect">
              <a:avLst/>
            </a:prstGeom>
          </p:spPr>
        </p:pic>
      </p:grpSp>
      <p:grpSp>
        <p:nvGrpSpPr>
          <p:cNvPr id="36" name="Group 35">
            <a:extLst>
              <a:ext uri="{FF2B5EF4-FFF2-40B4-BE49-F238E27FC236}">
                <a16:creationId xmlns:a16="http://schemas.microsoft.com/office/drawing/2014/main" id="{729398D5-D6F8-3FF1-F144-AF34578D597A}"/>
              </a:ext>
            </a:extLst>
          </p:cNvPr>
          <p:cNvGrpSpPr/>
          <p:nvPr/>
        </p:nvGrpSpPr>
        <p:grpSpPr>
          <a:xfrm>
            <a:off x="6748179" y="2065878"/>
            <a:ext cx="1299661" cy="1244881"/>
            <a:chOff x="6748179" y="2065878"/>
            <a:chExt cx="1299661" cy="1244881"/>
          </a:xfrm>
        </p:grpSpPr>
        <p:sp>
          <p:nvSpPr>
            <p:cNvPr id="25" name="Oval 24">
              <a:extLst>
                <a:ext uri="{FF2B5EF4-FFF2-40B4-BE49-F238E27FC236}">
                  <a16:creationId xmlns:a16="http://schemas.microsoft.com/office/drawing/2014/main" id="{7A631B6C-F548-933B-8FBD-484640FA7837}"/>
                </a:ext>
              </a:extLst>
            </p:cNvPr>
            <p:cNvSpPr/>
            <p:nvPr/>
          </p:nvSpPr>
          <p:spPr>
            <a:xfrm>
              <a:off x="6775568" y="206587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73CA8432-4104-BF35-16D9-F7419B3D18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8179" y="2115362"/>
              <a:ext cx="1299661" cy="1190740"/>
            </a:xfrm>
            <a:prstGeom prst="rect">
              <a:avLst/>
            </a:prstGeom>
          </p:spPr>
        </p:pic>
      </p:grpSp>
      <p:grpSp>
        <p:nvGrpSpPr>
          <p:cNvPr id="32" name="Group 31">
            <a:extLst>
              <a:ext uri="{FF2B5EF4-FFF2-40B4-BE49-F238E27FC236}">
                <a16:creationId xmlns:a16="http://schemas.microsoft.com/office/drawing/2014/main" id="{1D08EDCA-A53A-9332-0A24-FB3518092690}"/>
              </a:ext>
            </a:extLst>
          </p:cNvPr>
          <p:cNvGrpSpPr/>
          <p:nvPr/>
        </p:nvGrpSpPr>
        <p:grpSpPr>
          <a:xfrm>
            <a:off x="1700316" y="3324389"/>
            <a:ext cx="1312385" cy="1268040"/>
            <a:chOff x="1700316" y="3324389"/>
            <a:chExt cx="1312385" cy="1268040"/>
          </a:xfrm>
        </p:grpSpPr>
        <p:sp>
          <p:nvSpPr>
            <p:cNvPr id="29" name="Oval 28">
              <a:extLst>
                <a:ext uri="{FF2B5EF4-FFF2-40B4-BE49-F238E27FC236}">
                  <a16:creationId xmlns:a16="http://schemas.microsoft.com/office/drawing/2014/main" id="{9C8C714F-7EE5-FC1B-1CC5-378AD6F51DF2}"/>
                </a:ext>
              </a:extLst>
            </p:cNvPr>
            <p:cNvSpPr/>
            <p:nvPr/>
          </p:nvSpPr>
          <p:spPr>
            <a:xfrm>
              <a:off x="1767820" y="334754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B9318D8-0F41-4D57-A1F4-F7B909F281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00316" y="3324389"/>
              <a:ext cx="1288543" cy="1229536"/>
            </a:xfrm>
            <a:prstGeom prst="rect">
              <a:avLst/>
            </a:prstGeom>
          </p:spPr>
        </p:pic>
      </p:grpSp>
      <p:grpSp>
        <p:nvGrpSpPr>
          <p:cNvPr id="34" name="Group 33">
            <a:extLst>
              <a:ext uri="{FF2B5EF4-FFF2-40B4-BE49-F238E27FC236}">
                <a16:creationId xmlns:a16="http://schemas.microsoft.com/office/drawing/2014/main" id="{01C3DBEF-2EBD-D606-61E0-A26AE899814A}"/>
              </a:ext>
            </a:extLst>
          </p:cNvPr>
          <p:cNvGrpSpPr/>
          <p:nvPr/>
        </p:nvGrpSpPr>
        <p:grpSpPr>
          <a:xfrm>
            <a:off x="6820849" y="4826628"/>
            <a:ext cx="1427188" cy="1244881"/>
            <a:chOff x="6820849" y="4826628"/>
            <a:chExt cx="1427188" cy="1244881"/>
          </a:xfrm>
        </p:grpSpPr>
        <p:sp>
          <p:nvSpPr>
            <p:cNvPr id="27" name="Oval 26">
              <a:extLst>
                <a:ext uri="{FF2B5EF4-FFF2-40B4-BE49-F238E27FC236}">
                  <a16:creationId xmlns:a16="http://schemas.microsoft.com/office/drawing/2014/main" id="{8B137649-D6CC-5D39-FA91-B15327853326}"/>
                </a:ext>
              </a:extLst>
            </p:cNvPr>
            <p:cNvSpPr/>
            <p:nvPr/>
          </p:nvSpPr>
          <p:spPr>
            <a:xfrm>
              <a:off x="6962151" y="48266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4BFD03F1-79B6-60CF-EAE7-48408D9402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0849" y="4941496"/>
              <a:ext cx="1427188" cy="974214"/>
            </a:xfrm>
            <a:prstGeom prst="rect">
              <a:avLst/>
            </a:prstGeom>
          </p:spPr>
        </p:pic>
      </p:grpSp>
      <p:grpSp>
        <p:nvGrpSpPr>
          <p:cNvPr id="33" name="Group 32">
            <a:extLst>
              <a:ext uri="{FF2B5EF4-FFF2-40B4-BE49-F238E27FC236}">
                <a16:creationId xmlns:a16="http://schemas.microsoft.com/office/drawing/2014/main" id="{AC3B84E8-7AD2-7E38-A6F6-8E243C1E3B6F}"/>
              </a:ext>
            </a:extLst>
          </p:cNvPr>
          <p:cNvGrpSpPr/>
          <p:nvPr/>
        </p:nvGrpSpPr>
        <p:grpSpPr>
          <a:xfrm>
            <a:off x="989902" y="4553925"/>
            <a:ext cx="1244881" cy="1364469"/>
            <a:chOff x="989902" y="4553925"/>
            <a:chExt cx="1244881" cy="1364469"/>
          </a:xfrm>
        </p:grpSpPr>
        <p:sp>
          <p:nvSpPr>
            <p:cNvPr id="28" name="Oval 27">
              <a:extLst>
                <a:ext uri="{FF2B5EF4-FFF2-40B4-BE49-F238E27FC236}">
                  <a16:creationId xmlns:a16="http://schemas.microsoft.com/office/drawing/2014/main" id="{02C8B251-AA47-9F52-7283-9177EF9B9F97}"/>
                </a:ext>
              </a:extLst>
            </p:cNvPr>
            <p:cNvSpPr/>
            <p:nvPr/>
          </p:nvSpPr>
          <p:spPr>
            <a:xfrm>
              <a:off x="989902" y="4650354"/>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AC6676C4-F0B2-5F35-5F82-7FDC174B5B0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 b="43586"/>
            <a:stretch/>
          </p:blipFill>
          <p:spPr>
            <a:xfrm>
              <a:off x="989902" y="4553925"/>
              <a:ext cx="1079135" cy="1364469"/>
            </a:xfrm>
            <a:prstGeom prst="rect">
              <a:avLst/>
            </a:prstGeom>
          </p:spPr>
        </p:pic>
      </p:grpSp>
      <p:grpSp>
        <p:nvGrpSpPr>
          <p:cNvPr id="35" name="Group 34">
            <a:extLst>
              <a:ext uri="{FF2B5EF4-FFF2-40B4-BE49-F238E27FC236}">
                <a16:creationId xmlns:a16="http://schemas.microsoft.com/office/drawing/2014/main" id="{B5028630-D4A4-07C1-1C18-E473C5DEC8B9}"/>
              </a:ext>
            </a:extLst>
          </p:cNvPr>
          <p:cNvGrpSpPr/>
          <p:nvPr/>
        </p:nvGrpSpPr>
        <p:grpSpPr>
          <a:xfrm>
            <a:off x="6035050" y="3466247"/>
            <a:ext cx="1549542" cy="1287349"/>
            <a:chOff x="6035050" y="3466247"/>
            <a:chExt cx="1549542" cy="1287349"/>
          </a:xfrm>
        </p:grpSpPr>
        <p:sp>
          <p:nvSpPr>
            <p:cNvPr id="26" name="Oval 25">
              <a:extLst>
                <a:ext uri="{FF2B5EF4-FFF2-40B4-BE49-F238E27FC236}">
                  <a16:creationId xmlns:a16="http://schemas.microsoft.com/office/drawing/2014/main" id="{1F76127A-8F5B-8C7A-CA94-1CE25C07DDED}"/>
                </a:ext>
              </a:extLst>
            </p:cNvPr>
            <p:cNvSpPr/>
            <p:nvPr/>
          </p:nvSpPr>
          <p:spPr>
            <a:xfrm>
              <a:off x="6278310" y="3508715"/>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94597F95-A823-E314-CD39-B82320A7F8D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61209" y="4004171"/>
              <a:ext cx="723383" cy="686514"/>
            </a:xfrm>
            <a:prstGeom prst="rect">
              <a:avLst/>
            </a:prstGeom>
          </p:spPr>
        </p:pic>
        <p:pic>
          <p:nvPicPr>
            <p:cNvPr id="23" name="Picture 22">
              <a:extLst>
                <a:ext uri="{FF2B5EF4-FFF2-40B4-BE49-F238E27FC236}">
                  <a16:creationId xmlns:a16="http://schemas.microsoft.com/office/drawing/2014/main" id="{85394C83-687C-BD18-D215-9A8C16325B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35050" y="3466247"/>
              <a:ext cx="865701" cy="1010379"/>
            </a:xfrm>
            <a:prstGeom prst="rect">
              <a:avLst/>
            </a:prstGeom>
          </p:spPr>
        </p:pic>
      </p:grpSp>
      <p:grpSp>
        <p:nvGrpSpPr>
          <p:cNvPr id="11" name="Group 10">
            <a:extLst>
              <a:ext uri="{FF2B5EF4-FFF2-40B4-BE49-F238E27FC236}">
                <a16:creationId xmlns:a16="http://schemas.microsoft.com/office/drawing/2014/main" id="{1E5E43D3-B1D4-9636-FDA2-3F35A7CFF353}"/>
              </a:ext>
            </a:extLst>
          </p:cNvPr>
          <p:cNvGrpSpPr/>
          <p:nvPr/>
        </p:nvGrpSpPr>
        <p:grpSpPr>
          <a:xfrm>
            <a:off x="256704" y="6068789"/>
            <a:ext cx="662547" cy="662547"/>
            <a:chOff x="233416" y="5644386"/>
            <a:chExt cx="854246" cy="854246"/>
          </a:xfrm>
        </p:grpSpPr>
        <p:sp>
          <p:nvSpPr>
            <p:cNvPr id="10" name="Rectangle: Rounded Corners 9">
              <a:extLst>
                <a:ext uri="{FF2B5EF4-FFF2-40B4-BE49-F238E27FC236}">
                  <a16:creationId xmlns:a16="http://schemas.microsoft.com/office/drawing/2014/main" id="{7FFC20B4-2359-CF06-7D7F-0A75485A8A3E}"/>
                </a:ext>
              </a:extLst>
            </p:cNvPr>
            <p:cNvSpPr/>
            <p:nvPr/>
          </p:nvSpPr>
          <p:spPr>
            <a:xfrm>
              <a:off x="233416" y="5644386"/>
              <a:ext cx="854246" cy="854246"/>
            </a:xfrm>
            <a:prstGeom prst="roundRect">
              <a:avLst/>
            </a:prstGeom>
            <a:solidFill>
              <a:schemeClr val="bg1"/>
            </a:solidFill>
            <a:ln w="28575">
              <a:solidFill>
                <a:srgbClr val="837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73FD1A76-36CA-5D4E-39F2-51BB315D5245}"/>
                </a:ext>
              </a:extLst>
            </p:cNvPr>
            <p:cNvGrpSpPr/>
            <p:nvPr/>
          </p:nvGrpSpPr>
          <p:grpSpPr>
            <a:xfrm>
              <a:off x="320247" y="5745716"/>
              <a:ext cx="680584" cy="637485"/>
              <a:chOff x="7631743" y="627957"/>
              <a:chExt cx="680584" cy="637485"/>
            </a:xfrm>
          </p:grpSpPr>
          <p:sp>
            <p:nvSpPr>
              <p:cNvPr id="4" name="Rectangle 3">
                <a:hlinkClick r:id="rId10" action="ppaction://hlinksldjump"/>
                <a:extLst>
                  <a:ext uri="{FF2B5EF4-FFF2-40B4-BE49-F238E27FC236}">
                    <a16:creationId xmlns:a16="http://schemas.microsoft.com/office/drawing/2014/main" id="{B5F0A029-9656-A43C-5D6E-CA7674AFC72E}"/>
                  </a:ext>
                </a:extLst>
              </p:cNvPr>
              <p:cNvSpPr/>
              <p:nvPr/>
            </p:nvSpPr>
            <p:spPr>
              <a:xfrm>
                <a:off x="7740467" y="882828"/>
                <a:ext cx="463136" cy="378803"/>
              </a:xfrm>
              <a:prstGeom prst="rect">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Isosceles Triangle 5">
                <a:hlinkClick r:id="rId10" action="ppaction://hlinksldjump"/>
                <a:extLst>
                  <a:ext uri="{FF2B5EF4-FFF2-40B4-BE49-F238E27FC236}">
                    <a16:creationId xmlns:a16="http://schemas.microsoft.com/office/drawing/2014/main" id="{775DE20F-F882-A345-B555-B775DDB6C12F}"/>
                  </a:ext>
                </a:extLst>
              </p:cNvPr>
              <p:cNvSpPr/>
              <p:nvPr/>
            </p:nvSpPr>
            <p:spPr>
              <a:xfrm>
                <a:off x="7631743" y="627957"/>
                <a:ext cx="680584" cy="262492"/>
              </a:xfrm>
              <a:prstGeom prst="triangle">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10" action="ppaction://hlinksldjump"/>
                <a:extLst>
                  <a:ext uri="{FF2B5EF4-FFF2-40B4-BE49-F238E27FC236}">
                    <a16:creationId xmlns:a16="http://schemas.microsoft.com/office/drawing/2014/main" id="{47692860-E6EB-8E9D-E46B-FFCE0417819D}"/>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36543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500"/>
                                        <p:tgtEl>
                                          <p:spTgt spid="3">
                                            <p:txEl>
                                              <p:pRg st="4" end="4"/>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fade">
                                      <p:cBhvr>
                                        <p:cTn id="55" dur="500"/>
                                        <p:tgtEl>
                                          <p:spTgt spid="3">
                                            <p:txEl>
                                              <p:pRg st="5" end="5"/>
                                            </p:txEl>
                                          </p:spTgt>
                                        </p:tgtEl>
                                      </p:cBhvr>
                                    </p:animEffect>
                                  </p:childTnLst>
                                </p:cTn>
                              </p:par>
                            </p:childTnLst>
                          </p:cTn>
                        </p:par>
                        <p:par>
                          <p:cTn id="56" fill="hold">
                            <p:stCondLst>
                              <p:cond delay="500"/>
                            </p:stCondLst>
                            <p:childTnLst>
                              <p:par>
                                <p:cTn id="57" presetID="10" presetClass="entr" presetSubtype="0"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
                                            <p:txEl>
                                              <p:pRg st="6" end="6"/>
                                            </p:txEl>
                                          </p:spTgt>
                                        </p:tgtEl>
                                        <p:attrNameLst>
                                          <p:attrName>style.visibility</p:attrName>
                                        </p:attrNameLst>
                                      </p:cBhvr>
                                      <p:to>
                                        <p:strVal val="visible"/>
                                      </p:to>
                                    </p:set>
                                    <p:animEffect transition="in" filter="fade">
                                      <p:cBhvr>
                                        <p:cTn id="6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F7953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Two</a:t>
            </a:r>
          </a:p>
        </p:txBody>
      </p:sp>
      <p:grpSp>
        <p:nvGrpSpPr>
          <p:cNvPr id="2" name="Group 1">
            <a:extLst>
              <a:ext uri="{FF2B5EF4-FFF2-40B4-BE49-F238E27FC236}">
                <a16:creationId xmlns:a16="http://schemas.microsoft.com/office/drawing/2014/main" id="{73C34D89-6CBA-6FED-3C0E-FE24A581AADD}"/>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AD57DEE3-6E82-0538-1D75-FAFEBA89E88A}"/>
                </a:ext>
              </a:extLst>
            </p:cNvPr>
            <p:cNvSpPr/>
            <p:nvPr/>
          </p:nvSpPr>
          <p:spPr>
            <a:xfrm>
              <a:off x="233416" y="5644386"/>
              <a:ext cx="854246" cy="854246"/>
            </a:xfrm>
            <a:prstGeom prst="roundRect">
              <a:avLst/>
            </a:prstGeom>
            <a:solidFill>
              <a:schemeClr val="bg1"/>
            </a:solidFill>
            <a:ln w="28575">
              <a:solidFill>
                <a:srgbClr val="F6A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A5EA4879-0905-F5E9-D218-0779644FDA6C}"/>
                </a:ext>
              </a:extLst>
            </p:cNvPr>
            <p:cNvGrpSpPr/>
            <p:nvPr/>
          </p:nvGrpSpPr>
          <p:grpSpPr>
            <a:xfrm>
              <a:off x="320247" y="5745716"/>
              <a:ext cx="680584" cy="637485"/>
              <a:chOff x="7631743" y="627957"/>
              <a:chExt cx="680584" cy="637485"/>
            </a:xfrm>
          </p:grpSpPr>
          <p:sp>
            <p:nvSpPr>
              <p:cNvPr id="6" name="Rectangle 5">
                <a:hlinkClick r:id="rId3" action="ppaction://hlinksldjump"/>
                <a:extLst>
                  <a:ext uri="{FF2B5EF4-FFF2-40B4-BE49-F238E27FC236}">
                    <a16:creationId xmlns:a16="http://schemas.microsoft.com/office/drawing/2014/main" id="{99C225F0-353F-33C3-FDAA-0DFE7A076EC9}"/>
                  </a:ext>
                </a:extLst>
              </p:cNvPr>
              <p:cNvSpPr/>
              <p:nvPr/>
            </p:nvSpPr>
            <p:spPr>
              <a:xfrm>
                <a:off x="7740467" y="882828"/>
                <a:ext cx="463136" cy="378803"/>
              </a:xfrm>
              <a:prstGeom prst="rect">
                <a:avLst/>
              </a:prstGeom>
              <a:solidFill>
                <a:srgbClr val="F6A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a:hlinkClick r:id="rId3" action="ppaction://hlinksldjump"/>
                <a:extLst>
                  <a:ext uri="{FF2B5EF4-FFF2-40B4-BE49-F238E27FC236}">
                    <a16:creationId xmlns:a16="http://schemas.microsoft.com/office/drawing/2014/main" id="{CE0342DD-7B26-E414-B1CB-DD80E26246FA}"/>
                  </a:ext>
                </a:extLst>
              </p:cNvPr>
              <p:cNvSpPr/>
              <p:nvPr/>
            </p:nvSpPr>
            <p:spPr>
              <a:xfrm>
                <a:off x="7631743" y="627957"/>
                <a:ext cx="680584" cy="262492"/>
              </a:xfrm>
              <a:prstGeom prst="triangle">
                <a:avLst/>
              </a:prstGeom>
              <a:solidFill>
                <a:srgbClr val="F6A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3" action="ppaction://hlinksldjump"/>
                <a:extLst>
                  <a:ext uri="{FF2B5EF4-FFF2-40B4-BE49-F238E27FC236}">
                    <a16:creationId xmlns:a16="http://schemas.microsoft.com/office/drawing/2014/main" id="{50FFB646-0C3E-C1E0-98DC-60A833A41CB9}"/>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11" name="Picture 10"/>
          <p:cNvPicPr>
            <a:picLocks noChangeAspect="1"/>
          </p:cNvPicPr>
          <p:nvPr/>
        </p:nvPicPr>
        <p:blipFill>
          <a:blip r:embed="rId4"/>
          <a:stretch>
            <a:fillRect/>
          </a:stretch>
        </p:blipFill>
        <p:spPr>
          <a:xfrm>
            <a:off x="2990850" y="1262062"/>
            <a:ext cx="3162300" cy="4333875"/>
          </a:xfrm>
          <a:prstGeom prst="rect">
            <a:avLst/>
          </a:prstGeom>
        </p:spPr>
      </p:pic>
    </p:spTree>
    <p:extLst>
      <p:ext uri="{BB962C8B-B14F-4D97-AF65-F5344CB8AC3E}">
        <p14:creationId xmlns:p14="http://schemas.microsoft.com/office/powerpoint/2010/main" val="2149047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Three</a:t>
            </a:r>
          </a:p>
        </p:txBody>
      </p:sp>
      <p:grpSp>
        <p:nvGrpSpPr>
          <p:cNvPr id="2" name="Group 1">
            <a:extLst>
              <a:ext uri="{FF2B5EF4-FFF2-40B4-BE49-F238E27FC236}">
                <a16:creationId xmlns:a16="http://schemas.microsoft.com/office/drawing/2014/main" id="{342BA9F8-F443-FF58-9940-DA93D783A23B}"/>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DDD71CA9-E870-9A33-D101-009146F2271E}"/>
                </a:ext>
              </a:extLst>
            </p:cNvPr>
            <p:cNvSpPr/>
            <p:nvPr/>
          </p:nvSpPr>
          <p:spPr>
            <a:xfrm>
              <a:off x="233416" y="5644386"/>
              <a:ext cx="854246" cy="854246"/>
            </a:xfrm>
            <a:prstGeom prst="roundRect">
              <a:avLst/>
            </a:prstGeom>
            <a:solidFill>
              <a:schemeClr val="bg1"/>
            </a:solidFill>
            <a:ln w="28575">
              <a:solidFill>
                <a:srgbClr val="EE9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9E5CC648-1405-2CF2-489F-1231161471DD}"/>
                </a:ext>
              </a:extLst>
            </p:cNvPr>
            <p:cNvGrpSpPr/>
            <p:nvPr/>
          </p:nvGrpSpPr>
          <p:grpSpPr>
            <a:xfrm>
              <a:off x="320247" y="5745716"/>
              <a:ext cx="680584" cy="637485"/>
              <a:chOff x="7631743" y="627957"/>
              <a:chExt cx="680584" cy="637485"/>
            </a:xfrm>
          </p:grpSpPr>
          <p:sp>
            <p:nvSpPr>
              <p:cNvPr id="6" name="Rectangle 5">
                <a:hlinkClick r:id="rId3" action="ppaction://hlinksldjump"/>
                <a:extLst>
                  <a:ext uri="{FF2B5EF4-FFF2-40B4-BE49-F238E27FC236}">
                    <a16:creationId xmlns:a16="http://schemas.microsoft.com/office/drawing/2014/main" id="{D190905D-223B-A4A8-1269-351A87BE8769}"/>
                  </a:ext>
                </a:extLst>
              </p:cNvPr>
              <p:cNvSpPr/>
              <p:nvPr/>
            </p:nvSpPr>
            <p:spPr>
              <a:xfrm>
                <a:off x="7740467" y="882828"/>
                <a:ext cx="463136" cy="378803"/>
              </a:xfrm>
              <a:prstGeom prst="rect">
                <a:avLst/>
              </a:prstGeom>
              <a:solidFill>
                <a:srgbClr val="EE9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a:hlinkClick r:id="rId3" action="ppaction://hlinksldjump"/>
                <a:extLst>
                  <a:ext uri="{FF2B5EF4-FFF2-40B4-BE49-F238E27FC236}">
                    <a16:creationId xmlns:a16="http://schemas.microsoft.com/office/drawing/2014/main" id="{5F0A68DC-09AF-5AC2-C8A2-5BC08B623A8F}"/>
                  </a:ext>
                </a:extLst>
              </p:cNvPr>
              <p:cNvSpPr/>
              <p:nvPr/>
            </p:nvSpPr>
            <p:spPr>
              <a:xfrm>
                <a:off x="7631743" y="627957"/>
                <a:ext cx="680584" cy="262492"/>
              </a:xfrm>
              <a:prstGeom prst="triangle">
                <a:avLst/>
              </a:prstGeom>
              <a:solidFill>
                <a:srgbClr val="EE9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3" action="ppaction://hlinksldjump"/>
                <a:extLst>
                  <a:ext uri="{FF2B5EF4-FFF2-40B4-BE49-F238E27FC236}">
                    <a16:creationId xmlns:a16="http://schemas.microsoft.com/office/drawing/2014/main" id="{CC1D4632-8C72-35FB-FF3C-33726850D7B7}"/>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11" name="Picture 10"/>
          <p:cNvPicPr>
            <a:picLocks noChangeAspect="1"/>
          </p:cNvPicPr>
          <p:nvPr/>
        </p:nvPicPr>
        <p:blipFill>
          <a:blip r:embed="rId4"/>
          <a:stretch>
            <a:fillRect/>
          </a:stretch>
        </p:blipFill>
        <p:spPr>
          <a:xfrm>
            <a:off x="2502492" y="1180433"/>
            <a:ext cx="4378756" cy="4966947"/>
          </a:xfrm>
          <a:prstGeom prst="rect">
            <a:avLst/>
          </a:prstGeom>
        </p:spPr>
      </p:pic>
    </p:spTree>
    <p:extLst>
      <p:ext uri="{BB962C8B-B14F-4D97-AF65-F5344CB8AC3E}">
        <p14:creationId xmlns:p14="http://schemas.microsoft.com/office/powerpoint/2010/main" val="18218335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Four</a:t>
            </a:r>
          </a:p>
        </p:txBody>
      </p:sp>
      <p:grpSp>
        <p:nvGrpSpPr>
          <p:cNvPr id="9" name="Group 8">
            <a:extLst>
              <a:ext uri="{FF2B5EF4-FFF2-40B4-BE49-F238E27FC236}">
                <a16:creationId xmlns:a16="http://schemas.microsoft.com/office/drawing/2014/main" id="{FFD1E10E-6FF0-8A42-855A-B05CB1D5E25E}"/>
              </a:ext>
            </a:extLst>
          </p:cNvPr>
          <p:cNvGrpSpPr/>
          <p:nvPr/>
        </p:nvGrpSpPr>
        <p:grpSpPr>
          <a:xfrm>
            <a:off x="1425220" y="2181283"/>
            <a:ext cx="6371818" cy="3088567"/>
            <a:chOff x="1425220" y="2181283"/>
            <a:chExt cx="6371818" cy="3088567"/>
          </a:xfrm>
        </p:grpSpPr>
        <p:pic>
          <p:nvPicPr>
            <p:cNvPr id="7" name="Picture 6">
              <a:extLst>
                <a:ext uri="{FF2B5EF4-FFF2-40B4-BE49-F238E27FC236}">
                  <a16:creationId xmlns:a16="http://schemas.microsoft.com/office/drawing/2014/main" id="{969F5BC6-0B56-8159-05AF-288DC29E2F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429118" y="2181283"/>
              <a:ext cx="4367920"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25BD77D-7A68-F40E-030A-32B7301E538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25220" y="2181284"/>
              <a:ext cx="4367920"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grpSp>
      <p:grpSp>
        <p:nvGrpSpPr>
          <p:cNvPr id="2" name="Group 1">
            <a:extLst>
              <a:ext uri="{FF2B5EF4-FFF2-40B4-BE49-F238E27FC236}">
                <a16:creationId xmlns:a16="http://schemas.microsoft.com/office/drawing/2014/main" id="{E90E586F-5654-FB86-D314-697470011CE4}"/>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0ED9E5DD-25BB-3B23-43E9-A3F8FE6543DD}"/>
                </a:ext>
              </a:extLst>
            </p:cNvPr>
            <p:cNvSpPr/>
            <p:nvPr/>
          </p:nvSpPr>
          <p:spPr>
            <a:xfrm>
              <a:off x="233416" y="5644386"/>
              <a:ext cx="854246" cy="854246"/>
            </a:xfrm>
            <a:prstGeom prst="roundRect">
              <a:avLst/>
            </a:prstGeom>
            <a:solidFill>
              <a:schemeClr val="bg1"/>
            </a:solidFill>
            <a:ln w="28575">
              <a:solidFill>
                <a:srgbClr val="67BE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E033217C-1CAC-80CF-0336-D456DA29027E}"/>
                </a:ext>
              </a:extLst>
            </p:cNvPr>
            <p:cNvGrpSpPr/>
            <p:nvPr/>
          </p:nvGrpSpPr>
          <p:grpSpPr>
            <a:xfrm>
              <a:off x="320247" y="5745716"/>
              <a:ext cx="680584" cy="637485"/>
              <a:chOff x="7631743" y="627957"/>
              <a:chExt cx="680584" cy="637485"/>
            </a:xfrm>
          </p:grpSpPr>
          <p:sp>
            <p:nvSpPr>
              <p:cNvPr id="10" name="Rectangle 9">
                <a:hlinkClick r:id="rId5" action="ppaction://hlinksldjump"/>
                <a:extLst>
                  <a:ext uri="{FF2B5EF4-FFF2-40B4-BE49-F238E27FC236}">
                    <a16:creationId xmlns:a16="http://schemas.microsoft.com/office/drawing/2014/main" id="{FF950D22-6222-A62C-71ED-7F87BF26AE56}"/>
                  </a:ext>
                </a:extLst>
              </p:cNvPr>
              <p:cNvSpPr/>
              <p:nvPr/>
            </p:nvSpPr>
            <p:spPr>
              <a:xfrm>
                <a:off x="7740467" y="882828"/>
                <a:ext cx="463136" cy="378803"/>
              </a:xfrm>
              <a:prstGeom prst="rect">
                <a:avLst/>
              </a:prstGeom>
              <a:solidFill>
                <a:srgbClr val="67BE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Isosceles Triangle 10">
                <a:hlinkClick r:id="rId5" action="ppaction://hlinksldjump"/>
                <a:extLst>
                  <a:ext uri="{FF2B5EF4-FFF2-40B4-BE49-F238E27FC236}">
                    <a16:creationId xmlns:a16="http://schemas.microsoft.com/office/drawing/2014/main" id="{4F5244DD-C5B7-6355-D584-9107FABAC778}"/>
                  </a:ext>
                </a:extLst>
              </p:cNvPr>
              <p:cNvSpPr/>
              <p:nvPr/>
            </p:nvSpPr>
            <p:spPr>
              <a:xfrm>
                <a:off x="7631743" y="627957"/>
                <a:ext cx="680584" cy="262492"/>
              </a:xfrm>
              <a:prstGeom prst="triangle">
                <a:avLst/>
              </a:prstGeom>
              <a:solidFill>
                <a:srgbClr val="67BE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5" action="ppaction://hlinksldjump"/>
                <a:extLst>
                  <a:ext uri="{FF2B5EF4-FFF2-40B4-BE49-F238E27FC236}">
                    <a16:creationId xmlns:a16="http://schemas.microsoft.com/office/drawing/2014/main" id="{4B28C009-B734-BBDF-9472-034994A212DE}"/>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587121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Five</a:t>
            </a:r>
          </a:p>
        </p:txBody>
      </p:sp>
      <p:grpSp>
        <p:nvGrpSpPr>
          <p:cNvPr id="2" name="Group 1">
            <a:extLst>
              <a:ext uri="{FF2B5EF4-FFF2-40B4-BE49-F238E27FC236}">
                <a16:creationId xmlns:a16="http://schemas.microsoft.com/office/drawing/2014/main" id="{7749F9B8-D92A-2571-5909-AAFEAEC21EFA}"/>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B8C815C4-607B-19D2-EE1D-02122ED51E5B}"/>
                </a:ext>
              </a:extLst>
            </p:cNvPr>
            <p:cNvSpPr/>
            <p:nvPr/>
          </p:nvSpPr>
          <p:spPr>
            <a:xfrm>
              <a:off x="233416" y="5644386"/>
              <a:ext cx="854246" cy="854246"/>
            </a:xfrm>
            <a:prstGeom prst="roundRect">
              <a:avLst/>
            </a:prstGeom>
            <a:solidFill>
              <a:schemeClr val="bg1"/>
            </a:solidFill>
            <a:ln w="28575">
              <a:solidFill>
                <a:srgbClr val="FAC2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0A92A00C-2D0A-5980-9FA5-8C2B6FE881E1}"/>
                </a:ext>
              </a:extLst>
            </p:cNvPr>
            <p:cNvGrpSpPr/>
            <p:nvPr/>
          </p:nvGrpSpPr>
          <p:grpSpPr>
            <a:xfrm>
              <a:off x="320247" y="5745716"/>
              <a:ext cx="680584" cy="637485"/>
              <a:chOff x="7631743" y="627957"/>
              <a:chExt cx="680584" cy="637485"/>
            </a:xfrm>
          </p:grpSpPr>
          <p:sp>
            <p:nvSpPr>
              <p:cNvPr id="8" name="Rectangle 7">
                <a:hlinkClick r:id="rId3" action="ppaction://hlinksldjump"/>
                <a:extLst>
                  <a:ext uri="{FF2B5EF4-FFF2-40B4-BE49-F238E27FC236}">
                    <a16:creationId xmlns:a16="http://schemas.microsoft.com/office/drawing/2014/main" id="{C52987F1-CBC4-E6F3-4C81-5A1AB7A4AE44}"/>
                  </a:ext>
                </a:extLst>
              </p:cNvPr>
              <p:cNvSpPr/>
              <p:nvPr/>
            </p:nvSpPr>
            <p:spPr>
              <a:xfrm>
                <a:off x="7740467" y="882828"/>
                <a:ext cx="463136" cy="378803"/>
              </a:xfrm>
              <a:prstGeom prst="rect">
                <a:avLst/>
              </a:prstGeom>
              <a:solidFill>
                <a:srgbClr val="FAC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a:hlinkClick r:id="rId3" action="ppaction://hlinksldjump"/>
                <a:extLst>
                  <a:ext uri="{FF2B5EF4-FFF2-40B4-BE49-F238E27FC236}">
                    <a16:creationId xmlns:a16="http://schemas.microsoft.com/office/drawing/2014/main" id="{8E39F9AE-0BB3-B042-5CB4-21C489808027}"/>
                  </a:ext>
                </a:extLst>
              </p:cNvPr>
              <p:cNvSpPr/>
              <p:nvPr/>
            </p:nvSpPr>
            <p:spPr>
              <a:xfrm>
                <a:off x="7631743" y="627957"/>
                <a:ext cx="680584" cy="262492"/>
              </a:xfrm>
              <a:prstGeom prst="triangle">
                <a:avLst/>
              </a:prstGeom>
              <a:solidFill>
                <a:srgbClr val="FAC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3" action="ppaction://hlinksldjump"/>
                <a:extLst>
                  <a:ext uri="{FF2B5EF4-FFF2-40B4-BE49-F238E27FC236}">
                    <a16:creationId xmlns:a16="http://schemas.microsoft.com/office/drawing/2014/main" id="{05B67987-42CD-F8FA-5F70-C3063A1E321C}"/>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11" name="Picture 10"/>
          <p:cNvPicPr>
            <a:picLocks noChangeAspect="1"/>
          </p:cNvPicPr>
          <p:nvPr/>
        </p:nvPicPr>
        <p:blipFill>
          <a:blip r:embed="rId4"/>
          <a:stretch>
            <a:fillRect/>
          </a:stretch>
        </p:blipFill>
        <p:spPr>
          <a:xfrm>
            <a:off x="2486751" y="1152282"/>
            <a:ext cx="4286008" cy="5183354"/>
          </a:xfrm>
          <a:prstGeom prst="rect">
            <a:avLst/>
          </a:prstGeom>
        </p:spPr>
      </p:pic>
    </p:spTree>
    <p:extLst>
      <p:ext uri="{BB962C8B-B14F-4D97-AF65-F5344CB8AC3E}">
        <p14:creationId xmlns:p14="http://schemas.microsoft.com/office/powerpoint/2010/main" val="16666456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Six</a:t>
            </a:r>
          </a:p>
        </p:txBody>
      </p:sp>
      <p:pic>
        <p:nvPicPr>
          <p:cNvPr id="9" name="Picture 8">
            <a:extLst>
              <a:ext uri="{FF2B5EF4-FFF2-40B4-BE49-F238E27FC236}">
                <a16:creationId xmlns:a16="http://schemas.microsoft.com/office/drawing/2014/main" id="{488CE4BF-FFCB-2362-00A4-73D8FD1A1FA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18413" y="1183794"/>
            <a:ext cx="6785723" cy="4800569"/>
          </a:xfrm>
          <a:prstGeom prst="rect">
            <a:avLst/>
          </a:prstGeom>
        </p:spPr>
      </p:pic>
      <p:grpSp>
        <p:nvGrpSpPr>
          <p:cNvPr id="2" name="Group 1">
            <a:extLst>
              <a:ext uri="{FF2B5EF4-FFF2-40B4-BE49-F238E27FC236}">
                <a16:creationId xmlns:a16="http://schemas.microsoft.com/office/drawing/2014/main" id="{A4CA100A-B830-ADBE-249E-8369F7CD0266}"/>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ACD8E20B-C251-9B34-A6D8-D697E382C7A3}"/>
                </a:ext>
              </a:extLst>
            </p:cNvPr>
            <p:cNvSpPr/>
            <p:nvPr/>
          </p:nvSpPr>
          <p:spPr>
            <a:xfrm>
              <a:off x="233416" y="5644386"/>
              <a:ext cx="854246" cy="854246"/>
            </a:xfrm>
            <a:prstGeom prst="roundRect">
              <a:avLst/>
            </a:prstGeom>
            <a:solidFill>
              <a:schemeClr val="bg1"/>
            </a:solidFill>
            <a:ln w="28575">
              <a:solidFill>
                <a:srgbClr val="4BB1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BCC6A5BD-C660-4FEE-D5F2-01E77A408611}"/>
                </a:ext>
              </a:extLst>
            </p:cNvPr>
            <p:cNvGrpSpPr/>
            <p:nvPr/>
          </p:nvGrpSpPr>
          <p:grpSpPr>
            <a:xfrm>
              <a:off x="320247" y="5745716"/>
              <a:ext cx="680584" cy="637485"/>
              <a:chOff x="7631743" y="627957"/>
              <a:chExt cx="680584" cy="637485"/>
            </a:xfrm>
          </p:grpSpPr>
          <p:sp>
            <p:nvSpPr>
              <p:cNvPr id="6" name="Rectangle 5">
                <a:hlinkClick r:id="rId4" action="ppaction://hlinksldjump"/>
                <a:extLst>
                  <a:ext uri="{FF2B5EF4-FFF2-40B4-BE49-F238E27FC236}">
                    <a16:creationId xmlns:a16="http://schemas.microsoft.com/office/drawing/2014/main" id="{A03D1618-CF22-5E94-4E14-02E36C0755BD}"/>
                  </a:ext>
                </a:extLst>
              </p:cNvPr>
              <p:cNvSpPr/>
              <p:nvPr/>
            </p:nvSpPr>
            <p:spPr>
              <a:xfrm>
                <a:off x="7740467" y="882828"/>
                <a:ext cx="463136" cy="378803"/>
              </a:xfrm>
              <a:prstGeom prst="rect">
                <a:avLst/>
              </a:prstGeom>
              <a:solidFill>
                <a:srgbClr val="4BB1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Isosceles Triangle 6">
                <a:hlinkClick r:id="rId4" action="ppaction://hlinksldjump"/>
                <a:extLst>
                  <a:ext uri="{FF2B5EF4-FFF2-40B4-BE49-F238E27FC236}">
                    <a16:creationId xmlns:a16="http://schemas.microsoft.com/office/drawing/2014/main" id="{CE2E35F7-F6FF-82A1-B53B-665DD3AA9BCB}"/>
                  </a:ext>
                </a:extLst>
              </p:cNvPr>
              <p:cNvSpPr/>
              <p:nvPr/>
            </p:nvSpPr>
            <p:spPr>
              <a:xfrm>
                <a:off x="7631743" y="627957"/>
                <a:ext cx="680584" cy="262492"/>
              </a:xfrm>
              <a:prstGeom prst="triangle">
                <a:avLst/>
              </a:prstGeom>
              <a:solidFill>
                <a:srgbClr val="4BB1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AE950149-1540-178F-31A0-FF7076346EA9}"/>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72007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613646" y="189374"/>
            <a:ext cx="7934601"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The Year 1 Phonics Screening Check</a:t>
            </a:r>
          </a:p>
        </p:txBody>
      </p:sp>
      <p:pic>
        <p:nvPicPr>
          <p:cNvPr id="11" name="Picture 10">
            <a:extLst>
              <a:ext uri="{FF2B5EF4-FFF2-40B4-BE49-F238E27FC236}">
                <a16:creationId xmlns:a16="http://schemas.microsoft.com/office/drawing/2014/main" id="{B22DF12C-CD44-9169-FA81-DDED844FF7B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365668">
            <a:off x="6038570" y="2904175"/>
            <a:ext cx="2184047"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39E9752-01B4-69D0-182F-6DC2CDF99F0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rot="21104949">
            <a:off x="5265789" y="1471650"/>
            <a:ext cx="2184047"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sp>
        <p:nvSpPr>
          <p:cNvPr id="13" name="Text Box">
            <a:extLst>
              <a:ext uri="{FF2B5EF4-FFF2-40B4-BE49-F238E27FC236}">
                <a16:creationId xmlns:a16="http://schemas.microsoft.com/office/drawing/2014/main" id="{C9F72A61-F15B-5762-6611-6AEC64D145E8}"/>
              </a:ext>
            </a:extLst>
          </p:cNvPr>
          <p:cNvSpPr/>
          <p:nvPr/>
        </p:nvSpPr>
        <p:spPr>
          <a:xfrm>
            <a:off x="913202" y="1453413"/>
            <a:ext cx="3843015" cy="1109983"/>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In June, all year 1 children are expected to complete the year 1 Phonics Screening Check.</a:t>
            </a:r>
          </a:p>
        </p:txBody>
      </p:sp>
      <p:sp>
        <p:nvSpPr>
          <p:cNvPr id="14" name="Text Box">
            <a:extLst>
              <a:ext uri="{FF2B5EF4-FFF2-40B4-BE49-F238E27FC236}">
                <a16:creationId xmlns:a16="http://schemas.microsoft.com/office/drawing/2014/main" id="{60CFD81B-E664-4425-3059-AE394D2C01F5}"/>
              </a:ext>
            </a:extLst>
          </p:cNvPr>
          <p:cNvSpPr/>
          <p:nvPr/>
        </p:nvSpPr>
        <p:spPr>
          <a:xfrm>
            <a:off x="913202" y="2765902"/>
            <a:ext cx="3843015"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aim is to check that a child is making progress in phonics. They are expected to read a mixture of real words and ‘nonsense’ words.</a:t>
            </a:r>
          </a:p>
        </p:txBody>
      </p:sp>
      <p:sp>
        <p:nvSpPr>
          <p:cNvPr id="15" name="Text Box">
            <a:extLst>
              <a:ext uri="{FF2B5EF4-FFF2-40B4-BE49-F238E27FC236}">
                <a16:creationId xmlns:a16="http://schemas.microsoft.com/office/drawing/2014/main" id="{A649BC00-0BEC-E466-247E-13F44BF08B3C}"/>
              </a:ext>
            </a:extLst>
          </p:cNvPr>
          <p:cNvSpPr/>
          <p:nvPr/>
        </p:nvSpPr>
        <p:spPr>
          <a:xfrm>
            <a:off x="861890" y="4371463"/>
            <a:ext cx="3945638"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outcome of this check enables practitioners to see if any children may need additional support to help them make progress in year 2.</a:t>
            </a:r>
          </a:p>
        </p:txBody>
      </p:sp>
    </p:spTree>
    <p:extLst>
      <p:ext uri="{BB962C8B-B14F-4D97-AF65-F5344CB8AC3E}">
        <p14:creationId xmlns:p14="http://schemas.microsoft.com/office/powerpoint/2010/main" val="155385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B14A9FA-5BB0-6D15-1898-8FB6D8168215}"/>
              </a:ext>
            </a:extLst>
          </p:cNvPr>
          <p:cNvSpPr/>
          <p:nvPr/>
        </p:nvSpPr>
        <p:spPr>
          <a:xfrm>
            <a:off x="1476135" y="1508760"/>
            <a:ext cx="2324835" cy="2324835"/>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7AF32FF-C64F-8DE4-AC22-C494DD1B0894}"/>
              </a:ext>
            </a:extLst>
          </p:cNvPr>
          <p:cNvSpPr/>
          <p:nvPr/>
        </p:nvSpPr>
        <p:spPr>
          <a:xfrm>
            <a:off x="5533196" y="1432635"/>
            <a:ext cx="2366727" cy="2366727"/>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CC0A39B-78B0-0A0F-DF59-0669688A297D}"/>
              </a:ext>
            </a:extLst>
          </p:cNvPr>
          <p:cNvSpPr/>
          <p:nvPr/>
        </p:nvSpPr>
        <p:spPr>
          <a:xfrm>
            <a:off x="2806946" y="4163601"/>
            <a:ext cx="1998516" cy="1998516"/>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 Box">
            <a:extLst>
              <a:ext uri="{FF2B5EF4-FFF2-40B4-BE49-F238E27FC236}">
                <a16:creationId xmlns:a16="http://schemas.microsoft.com/office/drawing/2014/main" id="{3A910AC7-E234-7E93-AD8C-550C1FDE96D5}"/>
              </a:ext>
            </a:extLst>
          </p:cNvPr>
          <p:cNvSpPr/>
          <p:nvPr/>
        </p:nvSpPr>
        <p:spPr>
          <a:xfrm>
            <a:off x="1458781" y="189374"/>
            <a:ext cx="6226435"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Helping Your Child at Home</a:t>
            </a:r>
          </a:p>
        </p:txBody>
      </p:sp>
      <p:pic>
        <p:nvPicPr>
          <p:cNvPr id="9" name="Picture 8">
            <a:extLst>
              <a:ext uri="{FF2B5EF4-FFF2-40B4-BE49-F238E27FC236}">
                <a16:creationId xmlns:a16="http://schemas.microsoft.com/office/drawing/2014/main" id="{50193DAC-A530-CF24-F40A-FB921CB76E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011" t="-28299" r="15213" b="-1"/>
          <a:stretch/>
        </p:blipFill>
        <p:spPr>
          <a:xfrm>
            <a:off x="5368315" y="2708517"/>
            <a:ext cx="1355147" cy="1355147"/>
          </a:xfrm>
          <a:prstGeom prst="ellipse">
            <a:avLst/>
          </a:prstGeom>
          <a:ln w="28575">
            <a:solidFill>
              <a:schemeClr val="bg1"/>
            </a:solidFill>
          </a:ln>
        </p:spPr>
      </p:pic>
      <p:pic>
        <p:nvPicPr>
          <p:cNvPr id="11" name="Picture 10">
            <a:extLst>
              <a:ext uri="{FF2B5EF4-FFF2-40B4-BE49-F238E27FC236}">
                <a16:creationId xmlns:a16="http://schemas.microsoft.com/office/drawing/2014/main" id="{CB059BCD-65BD-7995-4B48-CCB5338C36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70413">
            <a:off x="1132371" y="1782557"/>
            <a:ext cx="1354585" cy="1915649"/>
          </a:xfrm>
          <a:prstGeom prst="rect">
            <a:avLst/>
          </a:prstGeom>
          <a:ln>
            <a:solidFill>
              <a:schemeClr val="bg2">
                <a:lumMod val="75000"/>
              </a:schemeClr>
            </a:solidFill>
          </a:ln>
        </p:spPr>
      </p:pic>
      <p:pic>
        <p:nvPicPr>
          <p:cNvPr id="13" name="Picture 12">
            <a:extLst>
              <a:ext uri="{FF2B5EF4-FFF2-40B4-BE49-F238E27FC236}">
                <a16:creationId xmlns:a16="http://schemas.microsoft.com/office/drawing/2014/main" id="{09BFC1B5-6A53-1597-A29A-FD2876ACA7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20632">
            <a:off x="2657706" y="2109698"/>
            <a:ext cx="1783756" cy="1261365"/>
          </a:xfrm>
          <a:prstGeom prst="rect">
            <a:avLst/>
          </a:prstGeom>
          <a:ln>
            <a:solidFill>
              <a:schemeClr val="bg2">
                <a:lumMod val="75000"/>
              </a:schemeClr>
            </a:solidFill>
          </a:ln>
        </p:spPr>
      </p:pic>
      <p:pic>
        <p:nvPicPr>
          <p:cNvPr id="15" name="Picture 14">
            <a:extLst>
              <a:ext uri="{FF2B5EF4-FFF2-40B4-BE49-F238E27FC236}">
                <a16:creationId xmlns:a16="http://schemas.microsoft.com/office/drawing/2014/main" id="{DAF74B63-E3E7-E17E-0B93-EB3A618CF39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8338" r="1428" b="20740"/>
          <a:stretch/>
        </p:blipFill>
        <p:spPr>
          <a:xfrm>
            <a:off x="6592158" y="1287663"/>
            <a:ext cx="1340044" cy="1355147"/>
          </a:xfrm>
          <a:prstGeom prst="ellipse">
            <a:avLst/>
          </a:prstGeom>
          <a:ln w="28575">
            <a:solidFill>
              <a:schemeClr val="bg1"/>
            </a:solidFill>
          </a:ln>
        </p:spPr>
      </p:pic>
      <p:sp>
        <p:nvSpPr>
          <p:cNvPr id="20" name="Text Box">
            <a:extLst>
              <a:ext uri="{FF2B5EF4-FFF2-40B4-BE49-F238E27FC236}">
                <a16:creationId xmlns:a16="http://schemas.microsoft.com/office/drawing/2014/main" id="{7A669BEA-C182-DFA1-1006-EA50A2511FC4}"/>
              </a:ext>
            </a:extLst>
          </p:cNvPr>
          <p:cNvSpPr/>
          <p:nvPr/>
        </p:nvSpPr>
        <p:spPr>
          <a:xfrm>
            <a:off x="1809663" y="2327743"/>
            <a:ext cx="1657777" cy="57650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play games </a:t>
            </a:r>
          </a:p>
        </p:txBody>
      </p:sp>
      <p:sp>
        <p:nvSpPr>
          <p:cNvPr id="21" name="Text Box">
            <a:extLst>
              <a:ext uri="{FF2B5EF4-FFF2-40B4-BE49-F238E27FC236}">
                <a16:creationId xmlns:a16="http://schemas.microsoft.com/office/drawing/2014/main" id="{3DE18427-11B0-9439-4FE8-3B41A6D35447}"/>
              </a:ext>
            </a:extLst>
          </p:cNvPr>
          <p:cNvSpPr/>
          <p:nvPr/>
        </p:nvSpPr>
        <p:spPr>
          <a:xfrm>
            <a:off x="5370783" y="2193286"/>
            <a:ext cx="2705358"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provide opportunities for writing</a:t>
            </a:r>
          </a:p>
        </p:txBody>
      </p:sp>
      <p:sp>
        <p:nvSpPr>
          <p:cNvPr id="22" name="Text Box">
            <a:extLst>
              <a:ext uri="{FF2B5EF4-FFF2-40B4-BE49-F238E27FC236}">
                <a16:creationId xmlns:a16="http://schemas.microsoft.com/office/drawing/2014/main" id="{32F972AF-C7C1-9827-6E25-F9D79EC18A69}"/>
              </a:ext>
            </a:extLst>
          </p:cNvPr>
          <p:cNvSpPr/>
          <p:nvPr/>
        </p:nvSpPr>
        <p:spPr>
          <a:xfrm>
            <a:off x="3262310" y="4655078"/>
            <a:ext cx="3994524"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3" algn="ctr"/>
            <a:r>
              <a:rPr lang="en-GB" dirty="0">
                <a:solidFill>
                  <a:sysClr val="windowText" lastClr="000000"/>
                </a:solidFill>
              </a:rPr>
              <a:t>provide opportunities for reading</a:t>
            </a:r>
          </a:p>
        </p:txBody>
      </p:sp>
      <p:pic>
        <p:nvPicPr>
          <p:cNvPr id="19" name="Picture 18">
            <a:extLst>
              <a:ext uri="{FF2B5EF4-FFF2-40B4-BE49-F238E27FC236}">
                <a16:creationId xmlns:a16="http://schemas.microsoft.com/office/drawing/2014/main" id="{19935965-C37A-DC50-97E8-FF4448AC52A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6880" y="4279773"/>
            <a:ext cx="1916881" cy="1626551"/>
          </a:xfrm>
          <a:prstGeom prst="rect">
            <a:avLst/>
          </a:prstGeom>
        </p:spPr>
      </p:pic>
    </p:spTree>
    <p:extLst>
      <p:ext uri="{BB962C8B-B14F-4D97-AF65-F5344CB8AC3E}">
        <p14:creationId xmlns:p14="http://schemas.microsoft.com/office/powerpoint/2010/main" val="42871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0" grpId="0" animBg="1"/>
      <p:bldP spid="21" grpId="0" animBg="1"/>
      <p:bldP spid="22" grpId="0" animBg="1"/>
    </p:bldLst>
  </p:timing>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316</TotalTime>
  <Words>1810</Words>
  <Application>Microsoft Office PowerPoint</Application>
  <PresentationFormat>On-screen Show (4:3)</PresentationFormat>
  <Paragraphs>108</Paragraphs>
  <Slides>15</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Arial</vt:lpstr>
      <vt:lpstr>Calibri</vt:lpstr>
      <vt:lpstr>Google Sans</vt:lpstr>
      <vt:lpstr>Twinkl</vt:lpstr>
      <vt:lpstr>Roboto</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Crook</dc:creator>
  <cp:lastModifiedBy>Elizabeth Honeyborne</cp:lastModifiedBy>
  <cp:revision>14</cp:revision>
  <dcterms:created xsi:type="dcterms:W3CDTF">2023-03-07T16:55:43Z</dcterms:created>
  <dcterms:modified xsi:type="dcterms:W3CDTF">2023-09-05T06:10:48Z</dcterms:modified>
</cp:coreProperties>
</file>